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69" r:id="rId5"/>
    <p:sldId id="259" r:id="rId6"/>
    <p:sldId id="260" r:id="rId7"/>
    <p:sldId id="261" r:id="rId8"/>
    <p:sldId id="262" r:id="rId9"/>
    <p:sldId id="263" r:id="rId10"/>
    <p:sldId id="264" r:id="rId11"/>
    <p:sldId id="266" r:id="rId12"/>
    <p:sldId id="265" r:id="rId13"/>
    <p:sldId id="267" r:id="rId14"/>
    <p:sldId id="268" r:id="rId15"/>
  </p:sldIdLst>
  <p:sldSz cx="18288000" cy="10287000"/>
  <p:notesSz cx="6858000" cy="9144000"/>
  <p:embeddedFontLst>
    <p:embeddedFont>
      <p:font typeface="Archivo Black" panose="020B0604020202020204" charset="0"/>
      <p:regular r:id="rId17"/>
    </p:embeddedFont>
    <p:embeddedFont>
      <p:font typeface="Calibri (MS) Bold" panose="020B0604020202020204" charset="0"/>
      <p:regular r:id="rId18"/>
    </p:embeddedFont>
    <p:embeddedFont>
      <p:font typeface="Merriweather Bold" panose="020B0604020202020204" charset="0"/>
      <p:regular r:id="rId19"/>
    </p:embeddedFont>
    <p:embeddedFont>
      <p:font typeface="Roboto" panose="02000000000000000000" pitchFamily="2" charset="0"/>
      <p:regular r:id="rId20"/>
      <p:bold r:id="rId21"/>
      <p:italic r:id="rId22"/>
      <p:boldItalic r:id="rId23"/>
    </p:embeddedFont>
    <p:embeddedFont>
      <p:font typeface="Roboto Bold" panose="02000000000000000000"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3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eg>
</file>

<file path=ppt/media/image10.pn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B7E7D0-AED6-4908-BB6C-1D1E806EBB05}" type="datetimeFigureOut">
              <a:rPr lang="en-IN" smtClean="0"/>
              <a:t>06-05-2025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590644-03CF-4577-83BD-7B59E1C0115E}" type="slidenum">
              <a:rPr lang="en-IN" smtClean="0"/>
              <a:t>‹#›</a:t>
            </a:fld>
            <a:endParaRPr lang="en-IN"/>
          </a:p>
        </p:txBody>
      </p:sp>
    </p:spTree>
    <p:extLst>
      <p:ext uri="{BB962C8B-B14F-4D97-AF65-F5344CB8AC3E}">
        <p14:creationId xmlns:p14="http://schemas.microsoft.com/office/powerpoint/2010/main" val="78810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0590644-03CF-4577-83BD-7B59E1C0115E}" type="slidenum">
              <a:rPr lang="en-IN" smtClean="0"/>
              <a:t>5</a:t>
            </a:fld>
            <a:endParaRPr lang="en-IN"/>
          </a:p>
        </p:txBody>
      </p:sp>
    </p:spTree>
    <p:extLst>
      <p:ext uri="{BB962C8B-B14F-4D97-AF65-F5344CB8AC3E}">
        <p14:creationId xmlns:p14="http://schemas.microsoft.com/office/powerpoint/2010/main" val="1251304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5" name="Group 5"/>
          <p:cNvGrpSpPr/>
          <p:nvPr/>
        </p:nvGrpSpPr>
        <p:grpSpPr>
          <a:xfrm>
            <a:off x="1028700" y="6237859"/>
            <a:ext cx="5719757" cy="629749"/>
            <a:chOff x="0" y="0"/>
            <a:chExt cx="1506438" cy="165860"/>
          </a:xfrm>
        </p:grpSpPr>
        <p:sp>
          <p:nvSpPr>
            <p:cNvPr id="6" name="Freeform 6"/>
            <p:cNvSpPr/>
            <p:nvPr/>
          </p:nvSpPr>
          <p:spPr>
            <a:xfrm>
              <a:off x="0" y="0"/>
              <a:ext cx="1506438" cy="165860"/>
            </a:xfrm>
            <a:custGeom>
              <a:avLst/>
              <a:gdLst/>
              <a:ahLst/>
              <a:cxnLst/>
              <a:rect l="l" t="t" r="r" b="b"/>
              <a:pathLst>
                <a:path w="1506438" h="165860">
                  <a:moveTo>
                    <a:pt x="0" y="0"/>
                  </a:moveTo>
                  <a:lnTo>
                    <a:pt x="1506438" y="0"/>
                  </a:lnTo>
                  <a:lnTo>
                    <a:pt x="1506438" y="165860"/>
                  </a:lnTo>
                  <a:lnTo>
                    <a:pt x="0" y="165860"/>
                  </a:lnTo>
                  <a:close/>
                </a:path>
              </a:pathLst>
            </a:custGeom>
            <a:solidFill>
              <a:srgbClr val="000000"/>
            </a:solidFill>
          </p:spPr>
          <p:txBody>
            <a:bodyPr/>
            <a:lstStyle/>
            <a:p>
              <a:endParaRPr lang="en-IN"/>
            </a:p>
          </p:txBody>
        </p:sp>
        <p:sp>
          <p:nvSpPr>
            <p:cNvPr id="7" name="TextBox 7"/>
            <p:cNvSpPr txBox="1"/>
            <p:nvPr/>
          </p:nvSpPr>
          <p:spPr>
            <a:xfrm>
              <a:off x="0" y="-38100"/>
              <a:ext cx="1506438" cy="20396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046415" y="2510818"/>
            <a:ext cx="8039718" cy="5694800"/>
          </a:xfrm>
          <a:custGeom>
            <a:avLst/>
            <a:gdLst/>
            <a:ahLst/>
            <a:cxnLst/>
            <a:rect l="l" t="t" r="r" b="b"/>
            <a:pathLst>
              <a:path w="8039718" h="5694800">
                <a:moveTo>
                  <a:pt x="0" y="0"/>
                </a:moveTo>
                <a:lnTo>
                  <a:pt x="8039718" y="0"/>
                </a:lnTo>
                <a:lnTo>
                  <a:pt x="8039718" y="5694800"/>
                </a:lnTo>
                <a:lnTo>
                  <a:pt x="0" y="5694800"/>
                </a:lnTo>
                <a:lnTo>
                  <a:pt x="0" y="0"/>
                </a:lnTo>
                <a:close/>
              </a:path>
            </a:pathLst>
          </a:custGeom>
          <a:blipFill>
            <a:blip r:embed="rId3"/>
            <a:stretch>
              <a:fillRect/>
            </a:stretch>
          </a:blipFill>
        </p:spPr>
        <p:txBody>
          <a:bodyPr/>
          <a:lstStyle/>
          <a:p>
            <a:endParaRPr lang="en-IN"/>
          </a:p>
        </p:txBody>
      </p:sp>
      <p:sp>
        <p:nvSpPr>
          <p:cNvPr id="9" name="TextBox 9"/>
          <p:cNvSpPr txBox="1"/>
          <p:nvPr/>
        </p:nvSpPr>
        <p:spPr>
          <a:xfrm>
            <a:off x="1028700" y="3199794"/>
            <a:ext cx="9958822" cy="1943706"/>
          </a:xfrm>
          <a:prstGeom prst="rect">
            <a:avLst/>
          </a:prstGeom>
        </p:spPr>
        <p:txBody>
          <a:bodyPr lIns="0" tIns="0" rIns="0" bIns="0" rtlCol="0" anchor="t">
            <a:spAutoFit/>
          </a:bodyPr>
          <a:lstStyle/>
          <a:p>
            <a:pPr algn="l">
              <a:lnSpc>
                <a:spcPts val="7841"/>
              </a:lnSpc>
            </a:pPr>
            <a:r>
              <a:rPr lang="en-US" sz="5601" b="1">
                <a:solidFill>
                  <a:srgbClr val="000000"/>
                </a:solidFill>
                <a:latin typeface="Merriweather Bold"/>
                <a:ea typeface="Merriweather Bold"/>
                <a:cs typeface="Merriweather Bold"/>
                <a:sym typeface="Merriweather Bold"/>
              </a:rPr>
              <a:t>ML-Driven Fraud Detection for Staged Auto Accidents</a:t>
            </a:r>
          </a:p>
        </p:txBody>
      </p:sp>
      <p:sp>
        <p:nvSpPr>
          <p:cNvPr id="10" name="TextBox 10"/>
          <p:cNvSpPr txBox="1"/>
          <p:nvPr/>
        </p:nvSpPr>
        <p:spPr>
          <a:xfrm>
            <a:off x="1440839" y="6317784"/>
            <a:ext cx="5307618" cy="422275"/>
          </a:xfrm>
          <a:prstGeom prst="rect">
            <a:avLst/>
          </a:prstGeom>
        </p:spPr>
        <p:txBody>
          <a:bodyPr lIns="0" tIns="0" rIns="0" bIns="0" rtlCol="0" anchor="t">
            <a:spAutoFit/>
          </a:bodyPr>
          <a:lstStyle/>
          <a:p>
            <a:pPr algn="l">
              <a:lnSpc>
                <a:spcPts val="3499"/>
              </a:lnSpc>
            </a:pPr>
            <a:r>
              <a:rPr lang="en-US" sz="2499" spc="209">
                <a:solidFill>
                  <a:srgbClr val="FFFFFF"/>
                </a:solidFill>
                <a:latin typeface="Roboto"/>
                <a:ea typeface="Roboto"/>
                <a:cs typeface="Roboto"/>
                <a:sym typeface="Roboto"/>
              </a:rPr>
              <a:t>PRESENTED BY: TEAM 113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5" name="Freeform 5"/>
          <p:cNvSpPr/>
          <p:nvPr/>
        </p:nvSpPr>
        <p:spPr>
          <a:xfrm>
            <a:off x="999074" y="1368934"/>
            <a:ext cx="14346743" cy="4684352"/>
          </a:xfrm>
          <a:custGeom>
            <a:avLst/>
            <a:gdLst/>
            <a:ahLst/>
            <a:cxnLst/>
            <a:rect l="l" t="t" r="r" b="b"/>
            <a:pathLst>
              <a:path w="14346743" h="4684352">
                <a:moveTo>
                  <a:pt x="0" y="0"/>
                </a:moveTo>
                <a:lnTo>
                  <a:pt x="14346743" y="0"/>
                </a:lnTo>
                <a:lnTo>
                  <a:pt x="14346743" y="4684352"/>
                </a:lnTo>
                <a:lnTo>
                  <a:pt x="0" y="4684352"/>
                </a:lnTo>
                <a:lnTo>
                  <a:pt x="0" y="0"/>
                </a:lnTo>
                <a:close/>
              </a:path>
            </a:pathLst>
          </a:custGeom>
          <a:blipFill>
            <a:blip r:embed="rId2"/>
            <a:stretch>
              <a:fillRect t="-438" b="-438"/>
            </a:stretch>
          </a:blipFill>
        </p:spPr>
        <p:txBody>
          <a:bodyPr/>
          <a:lstStyle/>
          <a:p>
            <a:endParaRPr lang="en-IN"/>
          </a:p>
        </p:txBody>
      </p:sp>
      <p:grpSp>
        <p:nvGrpSpPr>
          <p:cNvPr id="6" name="Group 6"/>
          <p:cNvGrpSpPr/>
          <p:nvPr/>
        </p:nvGrpSpPr>
        <p:grpSpPr>
          <a:xfrm>
            <a:off x="971860" y="6335065"/>
            <a:ext cx="14346743" cy="3002654"/>
            <a:chOff x="0" y="0"/>
            <a:chExt cx="1771203" cy="370698"/>
          </a:xfrm>
        </p:grpSpPr>
        <p:sp>
          <p:nvSpPr>
            <p:cNvPr id="7" name="Freeform 7"/>
            <p:cNvSpPr/>
            <p:nvPr/>
          </p:nvSpPr>
          <p:spPr>
            <a:xfrm>
              <a:off x="0" y="0"/>
              <a:ext cx="1771203" cy="370698"/>
            </a:xfrm>
            <a:custGeom>
              <a:avLst/>
              <a:gdLst/>
              <a:ahLst/>
              <a:cxnLst/>
              <a:rect l="l" t="t" r="r" b="b"/>
              <a:pathLst>
                <a:path w="1771203" h="370698">
                  <a:moveTo>
                    <a:pt x="58280" y="0"/>
                  </a:moveTo>
                  <a:lnTo>
                    <a:pt x="1712923" y="0"/>
                  </a:lnTo>
                  <a:cubicBezTo>
                    <a:pt x="1745110" y="0"/>
                    <a:pt x="1771203" y="26093"/>
                    <a:pt x="1771203" y="58280"/>
                  </a:cubicBezTo>
                  <a:lnTo>
                    <a:pt x="1771203" y="312418"/>
                  </a:lnTo>
                  <a:cubicBezTo>
                    <a:pt x="1771203" y="327875"/>
                    <a:pt x="1765063" y="342699"/>
                    <a:pt x="1754133" y="353628"/>
                  </a:cubicBezTo>
                  <a:cubicBezTo>
                    <a:pt x="1743203" y="364558"/>
                    <a:pt x="1728380" y="370698"/>
                    <a:pt x="1712923" y="370698"/>
                  </a:cubicBezTo>
                  <a:lnTo>
                    <a:pt x="58280" y="370698"/>
                  </a:lnTo>
                  <a:cubicBezTo>
                    <a:pt x="42823" y="370698"/>
                    <a:pt x="27999" y="364558"/>
                    <a:pt x="17070" y="353628"/>
                  </a:cubicBezTo>
                  <a:cubicBezTo>
                    <a:pt x="6140" y="342699"/>
                    <a:pt x="0" y="327875"/>
                    <a:pt x="0" y="312418"/>
                  </a:cubicBezTo>
                  <a:lnTo>
                    <a:pt x="0" y="58280"/>
                  </a:lnTo>
                  <a:cubicBezTo>
                    <a:pt x="0" y="42823"/>
                    <a:pt x="6140" y="27999"/>
                    <a:pt x="17070" y="17070"/>
                  </a:cubicBezTo>
                  <a:cubicBezTo>
                    <a:pt x="27999" y="6140"/>
                    <a:pt x="42823" y="0"/>
                    <a:pt x="58280" y="0"/>
                  </a:cubicBezTo>
                  <a:close/>
                </a:path>
              </a:pathLst>
            </a:custGeom>
            <a:solidFill>
              <a:srgbClr val="F5F5DC"/>
            </a:solidFill>
          </p:spPr>
          <p:txBody>
            <a:bodyPr/>
            <a:lstStyle/>
            <a:p>
              <a:endParaRPr lang="en-IN"/>
            </a:p>
          </p:txBody>
        </p:sp>
        <p:sp>
          <p:nvSpPr>
            <p:cNvPr id="8" name="TextBox 8"/>
            <p:cNvSpPr txBox="1"/>
            <p:nvPr/>
          </p:nvSpPr>
          <p:spPr>
            <a:xfrm>
              <a:off x="0" y="-180975"/>
              <a:ext cx="1771203" cy="551673"/>
            </a:xfrm>
            <a:prstGeom prst="rect">
              <a:avLst/>
            </a:prstGeom>
          </p:spPr>
          <p:txBody>
            <a:bodyPr lIns="50800" tIns="50800" rIns="50800" bIns="50800" rtlCol="0" anchor="ctr"/>
            <a:lstStyle/>
            <a:p>
              <a:pPr algn="ctr">
                <a:lnSpc>
                  <a:spcPts val="6159"/>
                </a:lnSpc>
              </a:pPr>
              <a:endParaRPr/>
            </a:p>
          </p:txBody>
        </p:sp>
      </p:grpSp>
      <p:sp>
        <p:nvSpPr>
          <p:cNvPr id="9" name="Freeform 9"/>
          <p:cNvSpPr/>
          <p:nvPr/>
        </p:nvSpPr>
        <p:spPr>
          <a:xfrm>
            <a:off x="1212751" y="6766395"/>
            <a:ext cx="705411" cy="705411"/>
          </a:xfrm>
          <a:custGeom>
            <a:avLst/>
            <a:gdLst/>
            <a:ahLst/>
            <a:cxnLst/>
            <a:rect l="l" t="t" r="r" b="b"/>
            <a:pathLst>
              <a:path w="705411" h="705411">
                <a:moveTo>
                  <a:pt x="0" y="0"/>
                </a:moveTo>
                <a:lnTo>
                  <a:pt x="705411" y="0"/>
                </a:lnTo>
                <a:lnTo>
                  <a:pt x="705411" y="705411"/>
                </a:lnTo>
                <a:lnTo>
                  <a:pt x="0" y="705411"/>
                </a:lnTo>
                <a:lnTo>
                  <a:pt x="0" y="0"/>
                </a:lnTo>
                <a:close/>
              </a:path>
            </a:pathLst>
          </a:custGeom>
          <a:blipFill>
            <a:blip r:embed="rId3"/>
            <a:stretch>
              <a:fillRect/>
            </a:stretch>
          </a:blipFill>
        </p:spPr>
        <p:txBody>
          <a:bodyPr/>
          <a:lstStyle/>
          <a:p>
            <a:endParaRPr lang="en-IN"/>
          </a:p>
        </p:txBody>
      </p:sp>
      <p:sp>
        <p:nvSpPr>
          <p:cNvPr id="10" name="Freeform 10"/>
          <p:cNvSpPr/>
          <p:nvPr/>
        </p:nvSpPr>
        <p:spPr>
          <a:xfrm>
            <a:off x="4084853" y="6894996"/>
            <a:ext cx="726470" cy="726470"/>
          </a:xfrm>
          <a:custGeom>
            <a:avLst/>
            <a:gdLst/>
            <a:ahLst/>
            <a:cxnLst/>
            <a:rect l="l" t="t" r="r" b="b"/>
            <a:pathLst>
              <a:path w="726470" h="726470">
                <a:moveTo>
                  <a:pt x="0" y="0"/>
                </a:moveTo>
                <a:lnTo>
                  <a:pt x="726470" y="0"/>
                </a:lnTo>
                <a:lnTo>
                  <a:pt x="726470" y="726470"/>
                </a:lnTo>
                <a:lnTo>
                  <a:pt x="0" y="726470"/>
                </a:lnTo>
                <a:lnTo>
                  <a:pt x="0" y="0"/>
                </a:lnTo>
                <a:close/>
              </a:path>
            </a:pathLst>
          </a:custGeom>
          <a:blipFill>
            <a:blip r:embed="rId4"/>
            <a:stretch>
              <a:fillRect/>
            </a:stretch>
          </a:blipFill>
        </p:spPr>
        <p:txBody>
          <a:bodyPr/>
          <a:lstStyle/>
          <a:p>
            <a:endParaRPr lang="en-IN"/>
          </a:p>
        </p:txBody>
      </p:sp>
      <p:sp>
        <p:nvSpPr>
          <p:cNvPr id="12" name="TextBox 12"/>
          <p:cNvSpPr txBox="1"/>
          <p:nvPr/>
        </p:nvSpPr>
        <p:spPr>
          <a:xfrm>
            <a:off x="1983536" y="6893755"/>
            <a:ext cx="2268150" cy="594995"/>
          </a:xfrm>
          <a:prstGeom prst="rect">
            <a:avLst/>
          </a:prstGeom>
        </p:spPr>
        <p:txBody>
          <a:bodyPr lIns="0" tIns="0" rIns="0" bIns="0" rtlCol="0" anchor="t">
            <a:spAutoFit/>
          </a:bodyPr>
          <a:lstStyle/>
          <a:p>
            <a:pPr algn="l">
              <a:lnSpc>
                <a:spcPts val="4480"/>
              </a:lnSpc>
              <a:spcBef>
                <a:spcPct val="0"/>
              </a:spcBef>
            </a:pPr>
            <a:r>
              <a:rPr lang="en-US" sz="3200" b="1" dirty="0">
                <a:solidFill>
                  <a:srgbClr val="052E5F"/>
                </a:solidFill>
                <a:latin typeface="Calibri (MS) Bold"/>
                <a:ea typeface="Calibri (MS) Bold"/>
                <a:cs typeface="Calibri (MS) Bold"/>
                <a:sym typeface="Calibri (MS) Bold"/>
              </a:rPr>
              <a:t>Fraud Rate</a:t>
            </a:r>
          </a:p>
        </p:txBody>
      </p:sp>
      <p:sp>
        <p:nvSpPr>
          <p:cNvPr id="13" name="TextBox 13"/>
          <p:cNvSpPr txBox="1"/>
          <p:nvPr/>
        </p:nvSpPr>
        <p:spPr>
          <a:xfrm>
            <a:off x="1281293" y="7620225"/>
            <a:ext cx="3478607" cy="1435100"/>
          </a:xfrm>
          <a:prstGeom prst="rect">
            <a:avLst/>
          </a:prstGeom>
        </p:spPr>
        <p:txBody>
          <a:bodyPr lIns="0" tIns="0" rIns="0" bIns="0" rtlCol="0" anchor="t">
            <a:spAutoFit/>
          </a:bodyPr>
          <a:lstStyle/>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High Risk: 68.6%</a:t>
            </a:r>
          </a:p>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Medium Risk: 23.1%</a:t>
            </a:r>
          </a:p>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Low Risk: 8.3%</a:t>
            </a:r>
          </a:p>
          <a:p>
            <a:pPr algn="l">
              <a:lnSpc>
                <a:spcPts val="2800"/>
              </a:lnSpc>
              <a:spcBef>
                <a:spcPct val="0"/>
              </a:spcBef>
            </a:pPr>
            <a:endParaRPr lang="en-US" sz="2000" b="1" dirty="0">
              <a:solidFill>
                <a:srgbClr val="052E5F"/>
              </a:solidFill>
              <a:latin typeface="Calibri (MS) Bold"/>
              <a:ea typeface="Calibri (MS) Bold"/>
              <a:cs typeface="Calibri (MS) Bold"/>
              <a:sym typeface="Calibri (MS) Bold"/>
            </a:endParaRPr>
          </a:p>
        </p:txBody>
      </p:sp>
      <p:sp>
        <p:nvSpPr>
          <p:cNvPr id="14" name="TextBox 14"/>
          <p:cNvSpPr txBox="1"/>
          <p:nvPr/>
        </p:nvSpPr>
        <p:spPr>
          <a:xfrm>
            <a:off x="4817324" y="6924189"/>
            <a:ext cx="2403656" cy="594995"/>
          </a:xfrm>
          <a:prstGeom prst="rect">
            <a:avLst/>
          </a:prstGeom>
        </p:spPr>
        <p:txBody>
          <a:bodyPr lIns="0" tIns="0" rIns="0" bIns="0" rtlCol="0" anchor="t">
            <a:spAutoFit/>
          </a:bodyPr>
          <a:lstStyle/>
          <a:p>
            <a:pPr algn="l">
              <a:lnSpc>
                <a:spcPts val="4480"/>
              </a:lnSpc>
              <a:spcBef>
                <a:spcPct val="0"/>
              </a:spcBef>
            </a:pPr>
            <a:r>
              <a:rPr lang="en-US" sz="3200" b="1" dirty="0">
                <a:solidFill>
                  <a:srgbClr val="052E5F"/>
                </a:solidFill>
                <a:latin typeface="Calibri (MS) Bold"/>
                <a:ea typeface="Calibri (MS) Bold"/>
                <a:cs typeface="Calibri (MS) Bold"/>
                <a:sym typeface="Calibri (MS) Bold"/>
              </a:rPr>
              <a:t>Claim Volume</a:t>
            </a:r>
          </a:p>
        </p:txBody>
      </p:sp>
      <p:sp>
        <p:nvSpPr>
          <p:cNvPr id="15" name="TextBox 15"/>
          <p:cNvSpPr txBox="1"/>
          <p:nvPr/>
        </p:nvSpPr>
        <p:spPr>
          <a:xfrm>
            <a:off x="4273457" y="7710901"/>
            <a:ext cx="3478607" cy="1435100"/>
          </a:xfrm>
          <a:prstGeom prst="rect">
            <a:avLst/>
          </a:prstGeom>
        </p:spPr>
        <p:txBody>
          <a:bodyPr lIns="0" tIns="0" rIns="0" bIns="0" rtlCol="0" anchor="t">
            <a:spAutoFit/>
          </a:bodyPr>
          <a:lstStyle/>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Low Risk: 45.9%</a:t>
            </a:r>
          </a:p>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Medium Risk: 53.9%</a:t>
            </a:r>
          </a:p>
          <a:p>
            <a:pPr marL="431801" lvl="1" indent="-215900" algn="l">
              <a:lnSpc>
                <a:spcPts val="2800"/>
              </a:lnSpc>
              <a:spcBef>
                <a:spcPct val="0"/>
              </a:spcBef>
              <a:buFont typeface="Arial"/>
              <a:buChar char="•"/>
            </a:pPr>
            <a:r>
              <a:rPr lang="en-US" sz="2000" b="1" dirty="0">
                <a:solidFill>
                  <a:srgbClr val="052E5F"/>
                </a:solidFill>
                <a:latin typeface="Calibri (MS) Bold"/>
                <a:ea typeface="Calibri (MS) Bold"/>
                <a:cs typeface="Calibri (MS) Bold"/>
                <a:sym typeface="Calibri (MS) Bold"/>
              </a:rPr>
              <a:t>High Risk: 0.2%</a:t>
            </a:r>
          </a:p>
          <a:p>
            <a:pPr algn="l">
              <a:lnSpc>
                <a:spcPts val="2800"/>
              </a:lnSpc>
              <a:spcBef>
                <a:spcPct val="0"/>
              </a:spcBef>
            </a:pPr>
            <a:endParaRPr lang="en-US" sz="2000" b="1" dirty="0">
              <a:solidFill>
                <a:srgbClr val="052E5F"/>
              </a:solidFill>
              <a:latin typeface="Calibri (MS) Bold"/>
              <a:ea typeface="Calibri (MS) Bold"/>
              <a:cs typeface="Calibri (MS) Bold"/>
              <a:sym typeface="Calibri (MS) Bold"/>
            </a:endParaRPr>
          </a:p>
        </p:txBody>
      </p:sp>
      <p:sp>
        <p:nvSpPr>
          <p:cNvPr id="17" name="TextBox 17"/>
          <p:cNvSpPr txBox="1"/>
          <p:nvPr/>
        </p:nvSpPr>
        <p:spPr>
          <a:xfrm>
            <a:off x="7457841" y="7630714"/>
            <a:ext cx="7915190" cy="1422697"/>
          </a:xfrm>
          <a:prstGeom prst="rect">
            <a:avLst/>
          </a:prstGeom>
        </p:spPr>
        <p:txBody>
          <a:bodyPr wrap="square" lIns="0" tIns="0" rIns="0" bIns="0" rtlCol="0" anchor="t">
            <a:spAutoFit/>
          </a:bodyPr>
          <a:lstStyle/>
          <a:p>
            <a:pPr>
              <a:lnSpc>
                <a:spcPts val="2800"/>
              </a:lnSpc>
              <a:spcBef>
                <a:spcPct val="0"/>
              </a:spcBef>
            </a:pPr>
            <a:r>
              <a:rPr lang="en-US" sz="2250" dirty="0">
                <a:solidFill>
                  <a:schemeClr val="tx2">
                    <a:lumMod val="75000"/>
                  </a:schemeClr>
                </a:solidFill>
              </a:rPr>
              <a:t>● The bars represent fraud rates per segment (e.g., 83% High Risk). </a:t>
            </a:r>
            <a:br>
              <a:rPr lang="en-US" sz="2250" dirty="0">
                <a:solidFill>
                  <a:schemeClr val="tx2">
                    <a:lumMod val="75000"/>
                  </a:schemeClr>
                </a:solidFill>
              </a:rPr>
            </a:br>
            <a:r>
              <a:rPr lang="en-US" sz="2250" dirty="0">
                <a:solidFill>
                  <a:schemeClr val="tx2">
                    <a:lumMod val="75000"/>
                  </a:schemeClr>
                </a:solidFill>
              </a:rPr>
              <a:t>● The white line shows total volume of claims in each segment. </a:t>
            </a:r>
            <a:br>
              <a:rPr lang="en-US" sz="2250" dirty="0">
                <a:solidFill>
                  <a:schemeClr val="tx2">
                    <a:lumMod val="75000"/>
                  </a:schemeClr>
                </a:solidFill>
              </a:rPr>
            </a:br>
            <a:r>
              <a:rPr lang="en-US" sz="2250" dirty="0">
                <a:solidFill>
                  <a:schemeClr val="tx2">
                    <a:lumMod val="75000"/>
                  </a:schemeClr>
                </a:solidFill>
              </a:rPr>
              <a:t>Insight: The High-Risk group, though smaller in volume, contains disproportionately high share of fraud - making it highly actionable.</a:t>
            </a:r>
            <a:endParaRPr lang="en-US" sz="2250" b="1" dirty="0">
              <a:solidFill>
                <a:schemeClr val="tx2">
                  <a:lumMod val="75000"/>
                </a:schemeClr>
              </a:solidFill>
              <a:latin typeface="Calibri (MS) Bold"/>
              <a:ea typeface="Calibri (MS) Bold"/>
              <a:cs typeface="Calibri (MS) Bold"/>
              <a:sym typeface="Calibri (MS) Bold"/>
            </a:endParaRPr>
          </a:p>
        </p:txBody>
      </p:sp>
      <p:sp>
        <p:nvSpPr>
          <p:cNvPr id="18" name="TextBox 5">
            <a:extLst>
              <a:ext uri="{FF2B5EF4-FFF2-40B4-BE49-F238E27FC236}">
                <a16:creationId xmlns:a16="http://schemas.microsoft.com/office/drawing/2014/main" id="{0740D5BC-DC8A-48FB-B8B2-5AF8661F0BEA}"/>
              </a:ext>
            </a:extLst>
          </p:cNvPr>
          <p:cNvSpPr txBox="1"/>
          <p:nvPr/>
        </p:nvSpPr>
        <p:spPr>
          <a:xfrm>
            <a:off x="1044564" y="288215"/>
            <a:ext cx="14640972" cy="756361"/>
          </a:xfrm>
          <a:prstGeom prst="rect">
            <a:avLst/>
          </a:prstGeom>
        </p:spPr>
        <p:txBody>
          <a:bodyPr wrap="square" lIns="0" tIns="0" rIns="0" bIns="0" rtlCol="0" anchor="t">
            <a:spAutoFit/>
          </a:bodyPr>
          <a:lstStyle/>
          <a:p>
            <a:pPr algn="l">
              <a:lnSpc>
                <a:spcPts val="6293"/>
              </a:lnSpc>
            </a:pPr>
            <a:r>
              <a:rPr lang="en-US" sz="4500" dirty="0">
                <a:latin typeface="Merriweather Bold" panose="020B0604020202020204" charset="0"/>
              </a:rPr>
              <a:t>Fraud Rate &amp; Claim Volume by Risk Segment </a:t>
            </a:r>
            <a:endParaRPr lang="en-US" sz="4500" b="1" dirty="0">
              <a:solidFill>
                <a:srgbClr val="000000"/>
              </a:solidFill>
              <a:latin typeface="Merriweather Bold" panose="020B0604020202020204" charset="0"/>
              <a:ea typeface="Merriweather Bold"/>
              <a:cs typeface="Merriweather Bold"/>
              <a:sym typeface="Merriweather Bold"/>
            </a:endParaRPr>
          </a:p>
        </p:txBody>
      </p:sp>
      <p:sp>
        <p:nvSpPr>
          <p:cNvPr id="19" name="Freeform 11">
            <a:extLst>
              <a:ext uri="{FF2B5EF4-FFF2-40B4-BE49-F238E27FC236}">
                <a16:creationId xmlns:a16="http://schemas.microsoft.com/office/drawing/2014/main" id="{902F522F-EC18-6286-21BD-F15865C25ED9}"/>
              </a:ext>
            </a:extLst>
          </p:cNvPr>
          <p:cNvSpPr/>
          <p:nvPr/>
        </p:nvSpPr>
        <p:spPr>
          <a:xfrm>
            <a:off x="7279029" y="6806470"/>
            <a:ext cx="731654" cy="731654"/>
          </a:xfrm>
          <a:custGeom>
            <a:avLst/>
            <a:gdLst/>
            <a:ahLst/>
            <a:cxnLst/>
            <a:rect l="l" t="t" r="r" b="b"/>
            <a:pathLst>
              <a:path w="731654" h="731654">
                <a:moveTo>
                  <a:pt x="0" y="0"/>
                </a:moveTo>
                <a:lnTo>
                  <a:pt x="731653" y="0"/>
                </a:lnTo>
                <a:lnTo>
                  <a:pt x="731653" y="731653"/>
                </a:lnTo>
                <a:lnTo>
                  <a:pt x="0" y="731653"/>
                </a:lnTo>
                <a:lnTo>
                  <a:pt x="0" y="0"/>
                </a:lnTo>
                <a:close/>
              </a:path>
            </a:pathLst>
          </a:custGeom>
          <a:blipFill>
            <a:blip r:embed="rId5"/>
            <a:stretch>
              <a:fillRect/>
            </a:stretch>
          </a:blipFill>
        </p:spPr>
        <p:txBody>
          <a:bodyPr/>
          <a:lstStyle/>
          <a:p>
            <a:endParaRPr lang="en-IN"/>
          </a:p>
        </p:txBody>
      </p:sp>
      <p:sp>
        <p:nvSpPr>
          <p:cNvPr id="20" name="TextBox 16">
            <a:extLst>
              <a:ext uri="{FF2B5EF4-FFF2-40B4-BE49-F238E27FC236}">
                <a16:creationId xmlns:a16="http://schemas.microsoft.com/office/drawing/2014/main" id="{C903FB19-D091-6F4E-E98C-3DCAD9D8DB3B}"/>
              </a:ext>
            </a:extLst>
          </p:cNvPr>
          <p:cNvSpPr txBox="1"/>
          <p:nvPr/>
        </p:nvSpPr>
        <p:spPr>
          <a:xfrm>
            <a:off x="8172445" y="6924189"/>
            <a:ext cx="7915190" cy="541174"/>
          </a:xfrm>
          <a:prstGeom prst="rect">
            <a:avLst/>
          </a:prstGeom>
        </p:spPr>
        <p:txBody>
          <a:bodyPr wrap="square" lIns="0" tIns="0" rIns="0" bIns="0" rtlCol="0" anchor="t">
            <a:spAutoFit/>
          </a:bodyPr>
          <a:lstStyle/>
          <a:p>
            <a:pPr algn="l">
              <a:lnSpc>
                <a:spcPts val="4480"/>
              </a:lnSpc>
              <a:spcBef>
                <a:spcPct val="0"/>
              </a:spcBef>
            </a:pPr>
            <a:r>
              <a:rPr lang="en-US" sz="3200" b="1" dirty="0">
                <a:solidFill>
                  <a:srgbClr val="052E5F"/>
                </a:solidFill>
                <a:latin typeface="Calibri (MS) Bold"/>
                <a:ea typeface="Calibri (MS) Bold"/>
                <a:cs typeface="Calibri (MS) Bold"/>
                <a:sym typeface="Calibri (MS) Bold"/>
              </a:rPr>
              <a:t>Fraud Rate &amp; Claim Volume Insight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4" name="TextBox 4"/>
          <p:cNvSpPr txBox="1"/>
          <p:nvPr/>
        </p:nvSpPr>
        <p:spPr>
          <a:xfrm>
            <a:off x="-685800" y="-1972155"/>
            <a:ext cx="10894720" cy="11382855"/>
          </a:xfrm>
          <a:prstGeom prst="rect">
            <a:avLst/>
          </a:prstGeom>
        </p:spPr>
        <p:txBody>
          <a:bodyPr lIns="50800" tIns="50800" rIns="50800" bIns="50800" rtlCol="0" anchor="ctr"/>
          <a:lstStyle/>
          <a:p>
            <a:pPr algn="ctr">
              <a:lnSpc>
                <a:spcPts val="4480"/>
              </a:lnSpc>
            </a:pPr>
            <a:endParaRPr/>
          </a:p>
        </p:txBody>
      </p:sp>
      <p:sp>
        <p:nvSpPr>
          <p:cNvPr id="6" name="TextBox 6"/>
          <p:cNvSpPr txBox="1"/>
          <p:nvPr/>
        </p:nvSpPr>
        <p:spPr>
          <a:xfrm>
            <a:off x="838200" y="7743577"/>
            <a:ext cx="13716000" cy="1667123"/>
          </a:xfrm>
          <a:prstGeom prst="rect">
            <a:avLst/>
          </a:prstGeom>
        </p:spPr>
        <p:txBody>
          <a:bodyPr wrap="square" lIns="0" tIns="0" rIns="0" bIns="0" rtlCol="0" anchor="t">
            <a:spAutoFit/>
          </a:bodyPr>
          <a:lstStyle/>
          <a:p>
            <a:pPr marL="511099" lvl="1" indent="-255550" algn="l">
              <a:lnSpc>
                <a:spcPts val="3314"/>
              </a:lnSpc>
              <a:spcBef>
                <a:spcPct val="0"/>
              </a:spcBef>
              <a:buFont typeface="Arial"/>
              <a:buChar char="•"/>
            </a:pPr>
            <a:r>
              <a:rPr lang="en-US" sz="2367" b="1" dirty="0">
                <a:solidFill>
                  <a:srgbClr val="052E5F"/>
                </a:solidFill>
                <a:latin typeface="Calibri (MS) Bold"/>
                <a:ea typeface="Calibri (MS) Bold"/>
                <a:cs typeface="Calibri (MS) Bold"/>
                <a:sym typeface="Calibri (MS) Bold"/>
              </a:rPr>
              <a:t>Low-risk claims dominate the dataset at 80.6%, indicating that most policyholders are likely genuine.</a:t>
            </a:r>
          </a:p>
          <a:p>
            <a:pPr marL="511099" lvl="1" indent="-255550" algn="l">
              <a:lnSpc>
                <a:spcPts val="3314"/>
              </a:lnSpc>
              <a:spcBef>
                <a:spcPct val="0"/>
              </a:spcBef>
              <a:buFont typeface="Arial"/>
              <a:buChar char="•"/>
            </a:pPr>
            <a:r>
              <a:rPr lang="en-US" sz="2367" b="1" dirty="0">
                <a:solidFill>
                  <a:srgbClr val="052E5F"/>
                </a:solidFill>
                <a:latin typeface="Calibri (MS) Bold"/>
                <a:ea typeface="Calibri (MS) Bold"/>
                <a:cs typeface="Calibri (MS) Bold"/>
                <a:sym typeface="Calibri (MS) Bold"/>
              </a:rPr>
              <a:t>High-risk claims, though only 13.6%, represent the segment with the highest fraud probability, requiring priority investigation.</a:t>
            </a:r>
          </a:p>
          <a:p>
            <a:pPr marL="511099" lvl="1" indent="-255550" algn="l">
              <a:lnSpc>
                <a:spcPts val="3314"/>
              </a:lnSpc>
              <a:spcBef>
                <a:spcPct val="0"/>
              </a:spcBef>
              <a:buFont typeface="Arial"/>
              <a:buChar char="•"/>
            </a:pPr>
            <a:r>
              <a:rPr lang="en-US" sz="2367" b="1" dirty="0">
                <a:solidFill>
                  <a:srgbClr val="052E5F"/>
                </a:solidFill>
                <a:latin typeface="Calibri (MS) Bold"/>
                <a:ea typeface="Calibri (MS) Bold"/>
                <a:cs typeface="Calibri (MS) Bold"/>
                <a:sym typeface="Calibri (MS) Bold"/>
              </a:rPr>
              <a:t>Medium-risk claims form a small portion (5.8%) and may benefit from rule-based or manual review.</a:t>
            </a:r>
          </a:p>
        </p:txBody>
      </p:sp>
      <p:sp>
        <p:nvSpPr>
          <p:cNvPr id="7" name="TextBox 7"/>
          <p:cNvSpPr txBox="1"/>
          <p:nvPr/>
        </p:nvSpPr>
        <p:spPr>
          <a:xfrm>
            <a:off x="-152400" y="234727"/>
            <a:ext cx="16306800" cy="679673"/>
          </a:xfrm>
          <a:prstGeom prst="rect">
            <a:avLst/>
          </a:prstGeom>
        </p:spPr>
        <p:txBody>
          <a:bodyPr wrap="square" lIns="0" tIns="0" rIns="0" bIns="0" rtlCol="0" anchor="t">
            <a:spAutoFit/>
          </a:bodyPr>
          <a:lstStyle/>
          <a:p>
            <a:pPr algn="ctr">
              <a:lnSpc>
                <a:spcPts val="5302"/>
              </a:lnSpc>
              <a:spcBef>
                <a:spcPct val="0"/>
              </a:spcBef>
            </a:pPr>
            <a:r>
              <a:rPr lang="en-IN" sz="4500" dirty="0">
                <a:latin typeface="Merriweather Bold" panose="020B0604020202020204" charset="0"/>
              </a:rPr>
              <a:t>Gradient Boosting </a:t>
            </a:r>
            <a:r>
              <a:rPr lang="en-US" sz="4500" dirty="0">
                <a:latin typeface="Merriweather Bold" panose="020B0604020202020204" charset="0"/>
              </a:rPr>
              <a:t>Risk Level Claims Percentage</a:t>
            </a:r>
            <a:endParaRPr lang="en-US" sz="4500" b="1" dirty="0">
              <a:solidFill>
                <a:srgbClr val="052E5F"/>
              </a:solidFill>
              <a:latin typeface="Merriweather Bold" panose="020B0604020202020204" charset="0"/>
              <a:ea typeface="Calibri (MS) Bold"/>
              <a:cs typeface="Calibri (MS) Bold"/>
              <a:sym typeface="Calibri (MS) Bold"/>
            </a:endParaRPr>
          </a:p>
        </p:txBody>
      </p:sp>
      <p:pic>
        <p:nvPicPr>
          <p:cNvPr id="4098" name="Picture 2" descr="Uploaded image">
            <a:extLst>
              <a:ext uri="{FF2B5EF4-FFF2-40B4-BE49-F238E27FC236}">
                <a16:creationId xmlns:a16="http://schemas.microsoft.com/office/drawing/2014/main" id="{71542E3B-A662-81B5-74D3-6819D8738C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409700"/>
            <a:ext cx="13335000" cy="57210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0" y="2256798"/>
            <a:ext cx="18288000" cy="6696702"/>
            <a:chOff x="0" y="0"/>
            <a:chExt cx="1890475" cy="596811"/>
          </a:xfrm>
        </p:grpSpPr>
        <p:sp>
          <p:nvSpPr>
            <p:cNvPr id="3" name="Freeform 3"/>
            <p:cNvSpPr/>
            <p:nvPr/>
          </p:nvSpPr>
          <p:spPr>
            <a:xfrm>
              <a:off x="0" y="0"/>
              <a:ext cx="1890475" cy="596811"/>
            </a:xfrm>
            <a:custGeom>
              <a:avLst/>
              <a:gdLst/>
              <a:ahLst/>
              <a:cxnLst/>
              <a:rect l="l" t="t" r="r" b="b"/>
              <a:pathLst>
                <a:path w="1890475" h="596811">
                  <a:moveTo>
                    <a:pt x="45720" y="0"/>
                  </a:moveTo>
                  <a:lnTo>
                    <a:pt x="1844755" y="0"/>
                  </a:lnTo>
                  <a:cubicBezTo>
                    <a:pt x="1856880" y="0"/>
                    <a:pt x="1868509" y="4817"/>
                    <a:pt x="1877084" y="13391"/>
                  </a:cubicBezTo>
                  <a:cubicBezTo>
                    <a:pt x="1885658" y="21965"/>
                    <a:pt x="1890475" y="33594"/>
                    <a:pt x="1890475" y="45720"/>
                  </a:cubicBezTo>
                  <a:lnTo>
                    <a:pt x="1890475" y="551091"/>
                  </a:lnTo>
                  <a:cubicBezTo>
                    <a:pt x="1890475" y="576341"/>
                    <a:pt x="1870005" y="596811"/>
                    <a:pt x="1844755" y="596811"/>
                  </a:cubicBezTo>
                  <a:lnTo>
                    <a:pt x="45720" y="596811"/>
                  </a:lnTo>
                  <a:cubicBezTo>
                    <a:pt x="33594" y="596811"/>
                    <a:pt x="21965" y="591994"/>
                    <a:pt x="13391" y="583420"/>
                  </a:cubicBezTo>
                  <a:cubicBezTo>
                    <a:pt x="4817" y="574845"/>
                    <a:pt x="0" y="563216"/>
                    <a:pt x="0" y="551091"/>
                  </a:cubicBezTo>
                  <a:lnTo>
                    <a:pt x="0" y="45720"/>
                  </a:lnTo>
                  <a:cubicBezTo>
                    <a:pt x="0" y="20470"/>
                    <a:pt x="20470" y="0"/>
                    <a:pt x="45720" y="0"/>
                  </a:cubicBezTo>
                  <a:close/>
                </a:path>
              </a:pathLst>
            </a:custGeom>
            <a:solidFill>
              <a:srgbClr val="FFFFFF"/>
            </a:solidFill>
          </p:spPr>
          <p:txBody>
            <a:bodyPr/>
            <a:lstStyle/>
            <a:p>
              <a:endParaRPr lang="en-IN"/>
            </a:p>
          </p:txBody>
        </p:sp>
        <p:sp>
          <p:nvSpPr>
            <p:cNvPr id="4" name="TextBox 4"/>
            <p:cNvSpPr txBox="1"/>
            <p:nvPr/>
          </p:nvSpPr>
          <p:spPr>
            <a:xfrm>
              <a:off x="0" y="-114300"/>
              <a:ext cx="1890475" cy="711111"/>
            </a:xfrm>
            <a:prstGeom prst="rect">
              <a:avLst/>
            </a:prstGeom>
          </p:spPr>
          <p:txBody>
            <a:bodyPr lIns="50800" tIns="50800" rIns="50800" bIns="50800" rtlCol="0" anchor="ctr"/>
            <a:lstStyle/>
            <a:p>
              <a:pPr algn="ctr">
                <a:lnSpc>
                  <a:spcPts val="4480"/>
                </a:lnSpc>
              </a:pPr>
              <a:endParaRPr/>
            </a:p>
          </p:txBody>
        </p:sp>
      </p:grpSp>
      <p:sp>
        <p:nvSpPr>
          <p:cNvPr id="6" name="TextBox 6"/>
          <p:cNvSpPr txBox="1"/>
          <p:nvPr/>
        </p:nvSpPr>
        <p:spPr>
          <a:xfrm>
            <a:off x="8312270" y="3448240"/>
            <a:ext cx="9404227" cy="4628447"/>
          </a:xfrm>
          <a:prstGeom prst="rect">
            <a:avLst/>
          </a:prstGeom>
        </p:spPr>
        <p:txBody>
          <a:bodyPr lIns="0" tIns="0" rIns="0" bIns="0" rtlCol="0" anchor="t">
            <a:spAutoFit/>
          </a:bodyPr>
          <a:lstStyle/>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Submission delay is the strongest fraud predictor, where shorter delays often signal staged accidents.</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Younger policyholders (lower age) are more frequently linked to fraud.</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Higher vendor repair costs increase suspicion, indicating inflated billing.</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Denied claims history positively impacts fraud likelihood.</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License age(less experienced drivers) shows moderate fraud association.</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Lower income policyholders show slightly elevated fraud risk.</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Cost and speed-related variables reinforce detection by identifying unrealistic claim patterns.</a:t>
            </a:r>
          </a:p>
          <a:p>
            <a:pPr marL="504534" lvl="1" indent="-252267" algn="just">
              <a:lnSpc>
                <a:spcPts val="3271"/>
              </a:lnSpc>
              <a:spcBef>
                <a:spcPct val="0"/>
              </a:spcBef>
              <a:buFont typeface="Arial"/>
              <a:buChar char="•"/>
            </a:pPr>
            <a:r>
              <a:rPr lang="en-US" sz="2336" b="1" dirty="0">
                <a:solidFill>
                  <a:srgbClr val="052E5F"/>
                </a:solidFill>
                <a:latin typeface="Calibri (MS) Bold"/>
                <a:ea typeface="Calibri (MS) Bold"/>
                <a:cs typeface="Calibri (MS) Bold"/>
                <a:sym typeface="Calibri (MS) Bold"/>
              </a:rPr>
              <a:t>Collision dynamics like speed and angle show minimal direct impact but support model decisions.</a:t>
            </a:r>
          </a:p>
        </p:txBody>
      </p:sp>
      <p:sp>
        <p:nvSpPr>
          <p:cNvPr id="7" name="TextBox 7"/>
          <p:cNvSpPr txBox="1"/>
          <p:nvPr/>
        </p:nvSpPr>
        <p:spPr>
          <a:xfrm>
            <a:off x="10391022" y="2440920"/>
            <a:ext cx="4446342" cy="726490"/>
          </a:xfrm>
          <a:prstGeom prst="rect">
            <a:avLst/>
          </a:prstGeom>
        </p:spPr>
        <p:txBody>
          <a:bodyPr lIns="0" tIns="0" rIns="0" bIns="0" rtlCol="0" anchor="t">
            <a:spAutoFit/>
          </a:bodyPr>
          <a:lstStyle/>
          <a:p>
            <a:pPr algn="ctr">
              <a:lnSpc>
                <a:spcPts val="5350"/>
              </a:lnSpc>
              <a:spcBef>
                <a:spcPct val="0"/>
              </a:spcBef>
            </a:pPr>
            <a:r>
              <a:rPr lang="en-US" sz="3821" b="1" dirty="0">
                <a:solidFill>
                  <a:srgbClr val="052E5F"/>
                </a:solidFill>
                <a:latin typeface="Calibri (MS) Bold"/>
                <a:ea typeface="Calibri (MS) Bold"/>
                <a:cs typeface="Calibri (MS) Bold"/>
                <a:sym typeface="Calibri (MS) Bold"/>
              </a:rPr>
              <a:t>SHAP-Based Feature</a:t>
            </a:r>
          </a:p>
        </p:txBody>
      </p:sp>
      <p:pic>
        <p:nvPicPr>
          <p:cNvPr id="2054" name="Picture 6">
            <a:extLst>
              <a:ext uri="{FF2B5EF4-FFF2-40B4-BE49-F238E27FC236}">
                <a16:creationId xmlns:a16="http://schemas.microsoft.com/office/drawing/2014/main" id="{D331AB07-0D75-3602-D4D2-7B47A842D0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804165"/>
            <a:ext cx="8083669" cy="56957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3182600" y="1229438"/>
            <a:ext cx="4873950" cy="7847174"/>
            <a:chOff x="0" y="0"/>
            <a:chExt cx="8746951" cy="10462899"/>
          </a:xfrm>
        </p:grpSpPr>
        <p:pic>
          <p:nvPicPr>
            <p:cNvPr id="3" name="Picture 3"/>
            <p:cNvPicPr>
              <a:picLocks noChangeAspect="1"/>
            </p:cNvPicPr>
            <p:nvPr/>
          </p:nvPicPr>
          <p:blipFill>
            <a:blip r:embed="rId2"/>
            <a:srcRect t="10077" b="10077"/>
            <a:stretch>
              <a:fillRect/>
            </a:stretch>
          </p:blipFill>
          <p:spPr>
            <a:xfrm>
              <a:off x="0" y="0"/>
              <a:ext cx="8746951" cy="10462899"/>
            </a:xfrm>
            <a:prstGeom prst="rect">
              <a:avLst/>
            </a:prstGeom>
          </p:spPr>
        </p:pic>
      </p:grpSp>
      <p:sp>
        <p:nvSpPr>
          <p:cNvPr id="4" name="Freeform 4"/>
          <p:cNvSpPr/>
          <p:nvPr/>
        </p:nvSpPr>
        <p:spPr>
          <a:xfrm flipH="1">
            <a:off x="0" y="0"/>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3"/>
            <a:stretch>
              <a:fillRect l="-7693" t="-146396" r="-54504" b="-18271"/>
            </a:stretch>
          </a:blipFill>
        </p:spPr>
        <p:txBody>
          <a:bodyPr/>
          <a:lstStyle/>
          <a:p>
            <a:endParaRPr lang="en-IN"/>
          </a:p>
        </p:txBody>
      </p:sp>
      <p:sp>
        <p:nvSpPr>
          <p:cNvPr id="5" name="AutoShape 5"/>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6" name="AutoShape 6"/>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7" name="TextBox 7"/>
          <p:cNvSpPr txBox="1"/>
          <p:nvPr/>
        </p:nvSpPr>
        <p:spPr>
          <a:xfrm>
            <a:off x="231449" y="1127452"/>
            <a:ext cx="8053955" cy="757087"/>
          </a:xfrm>
          <a:prstGeom prst="rect">
            <a:avLst/>
          </a:prstGeom>
        </p:spPr>
        <p:txBody>
          <a:bodyPr wrap="square"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Conclusion</a:t>
            </a:r>
          </a:p>
        </p:txBody>
      </p:sp>
      <p:sp>
        <p:nvSpPr>
          <p:cNvPr id="8" name="TextBox 8"/>
          <p:cNvSpPr txBox="1"/>
          <p:nvPr/>
        </p:nvSpPr>
        <p:spPr>
          <a:xfrm>
            <a:off x="231449" y="2015507"/>
            <a:ext cx="12951151" cy="4372992"/>
          </a:xfrm>
          <a:prstGeom prst="rect">
            <a:avLst/>
          </a:prstGeom>
        </p:spPr>
        <p:txBody>
          <a:bodyPr wrap="square" lIns="0" tIns="0" rIns="0" bIns="0" rtlCol="0" anchor="t">
            <a:spAutoFit/>
          </a:bodyPr>
          <a:lstStyle/>
          <a:p>
            <a:pPr marL="342900" indent="-342900">
              <a:lnSpc>
                <a:spcPts val="3079"/>
              </a:lnSpc>
              <a:buFont typeface="Arial" panose="020B0604020202020204" pitchFamily="34" charset="0"/>
              <a:buChar char="•"/>
            </a:pPr>
            <a:r>
              <a:rPr lang="en-US" sz="2800" dirty="0">
                <a:solidFill>
                  <a:srgbClr val="000000"/>
                </a:solidFill>
                <a:ea typeface="Roboto"/>
                <a:cs typeface="Roboto"/>
                <a:sym typeface="Roboto"/>
              </a:rPr>
              <a:t>Our project showcases how machine learning can effectively combat the growing problem of staged auto accident fraud. By developing an interpretable, business-aligned model, we improved fraud detection accuracy by 28% and uncovered an estimated $1.66 million in potential fraud savings. The model's risk-based segmentation enables insurers to prioritize high-risk claims, enhancing early detection and reducing payout errors.</a:t>
            </a:r>
          </a:p>
          <a:p>
            <a:pPr marL="342900" indent="-342900">
              <a:lnSpc>
                <a:spcPts val="3079"/>
              </a:lnSpc>
              <a:buFont typeface="Arial" panose="020B0604020202020204" pitchFamily="34" charset="0"/>
              <a:buChar char="•"/>
            </a:pPr>
            <a:endParaRPr lang="en-US" sz="2800" dirty="0">
              <a:solidFill>
                <a:srgbClr val="000000"/>
              </a:solidFill>
              <a:ea typeface="Roboto"/>
              <a:cs typeface="Roboto"/>
              <a:sym typeface="Roboto"/>
            </a:endParaRPr>
          </a:p>
          <a:p>
            <a:pPr marL="342900" indent="-342900">
              <a:lnSpc>
                <a:spcPts val="3079"/>
              </a:lnSpc>
              <a:buFont typeface="Arial" panose="020B0604020202020204" pitchFamily="34" charset="0"/>
              <a:buChar char="•"/>
            </a:pPr>
            <a:r>
              <a:rPr lang="en-US" sz="2800" dirty="0">
                <a:solidFill>
                  <a:srgbClr val="000000"/>
                </a:solidFill>
                <a:ea typeface="Roboto"/>
                <a:cs typeface="Roboto"/>
                <a:sym typeface="Roboto"/>
              </a:rPr>
              <a:t>A cost-benefit analysis further strengthens the case for deployment, with $14,000 in total infrastructure and operational costs yielded $50,000 in direct savings, achieving a 257.14% ROI. This means every $1 invested returns $2.57 in value, making the solution highly scalable and financially viable.</a:t>
            </a:r>
          </a:p>
        </p:txBody>
      </p:sp>
      <p:sp>
        <p:nvSpPr>
          <p:cNvPr id="9" name="TextBox 9"/>
          <p:cNvSpPr txBox="1"/>
          <p:nvPr/>
        </p:nvSpPr>
        <p:spPr>
          <a:xfrm>
            <a:off x="231449" y="7505700"/>
            <a:ext cx="11807135" cy="1987724"/>
          </a:xfrm>
          <a:prstGeom prst="rect">
            <a:avLst/>
          </a:prstGeom>
        </p:spPr>
        <p:txBody>
          <a:bodyPr wrap="square" lIns="0" tIns="0" rIns="0" bIns="0" rtlCol="0" anchor="t">
            <a:spAutoFit/>
          </a:bodyPr>
          <a:lstStyle/>
          <a:p>
            <a:pPr marL="474979" lvl="1" indent="-237490" algn="l">
              <a:lnSpc>
                <a:spcPts val="3079"/>
              </a:lnSpc>
              <a:buFont typeface="Arial"/>
              <a:buChar char="•"/>
            </a:pPr>
            <a:r>
              <a:rPr lang="en-US" sz="2800" u="none" strike="noStrike" dirty="0">
                <a:solidFill>
                  <a:srgbClr val="000000"/>
                </a:solidFill>
                <a:ea typeface="Roboto"/>
                <a:cs typeface="Roboto"/>
                <a:sym typeface="Roboto"/>
              </a:rPr>
              <a:t>Apply NLP to analyze claim notes and adjuster reports.</a:t>
            </a:r>
          </a:p>
          <a:p>
            <a:pPr marL="474979" lvl="1" indent="-237490" algn="l">
              <a:lnSpc>
                <a:spcPts val="3079"/>
              </a:lnSpc>
              <a:spcBef>
                <a:spcPct val="0"/>
              </a:spcBef>
              <a:buFont typeface="Arial"/>
              <a:buChar char="•"/>
            </a:pPr>
            <a:r>
              <a:rPr lang="en-US" sz="2800" u="none" strike="noStrike" dirty="0">
                <a:solidFill>
                  <a:srgbClr val="000000"/>
                </a:solidFill>
                <a:ea typeface="Roboto"/>
                <a:cs typeface="Roboto"/>
                <a:sym typeface="Roboto"/>
              </a:rPr>
              <a:t>Integrate geolocation &amp; telematics for real-world accident validation.</a:t>
            </a:r>
          </a:p>
          <a:p>
            <a:pPr marL="474979" lvl="1" indent="-237490" algn="l">
              <a:lnSpc>
                <a:spcPts val="3079"/>
              </a:lnSpc>
              <a:spcBef>
                <a:spcPct val="0"/>
              </a:spcBef>
              <a:buFont typeface="Arial"/>
              <a:buChar char="•"/>
            </a:pPr>
            <a:r>
              <a:rPr lang="en-US" sz="2800" u="none" strike="noStrike" dirty="0">
                <a:solidFill>
                  <a:srgbClr val="000000"/>
                </a:solidFill>
                <a:ea typeface="Roboto"/>
                <a:cs typeface="Roboto"/>
                <a:sym typeface="Roboto"/>
              </a:rPr>
              <a:t>Enable real-time fraud alerts in claims processing workflows.</a:t>
            </a:r>
          </a:p>
          <a:p>
            <a:pPr marL="474979" lvl="1" indent="-237490" algn="l">
              <a:lnSpc>
                <a:spcPts val="3079"/>
              </a:lnSpc>
              <a:spcBef>
                <a:spcPct val="0"/>
              </a:spcBef>
              <a:buFont typeface="Arial"/>
              <a:buChar char="•"/>
            </a:pPr>
            <a:r>
              <a:rPr lang="en-US" sz="2800" u="none" strike="noStrike" dirty="0">
                <a:solidFill>
                  <a:srgbClr val="000000"/>
                </a:solidFill>
                <a:ea typeface="Roboto"/>
                <a:cs typeface="Roboto"/>
                <a:sym typeface="Roboto"/>
              </a:rPr>
              <a:t>Explore deep learning (e.g., LSTM) for modeling sequential fraud behavior.</a:t>
            </a:r>
          </a:p>
          <a:p>
            <a:pPr marL="0" lvl="0" indent="0" algn="l">
              <a:lnSpc>
                <a:spcPts val="3079"/>
              </a:lnSpc>
              <a:spcBef>
                <a:spcPct val="0"/>
              </a:spcBef>
            </a:pPr>
            <a:endParaRPr lang="en-US" sz="2800" u="none" strike="noStrike" dirty="0">
              <a:solidFill>
                <a:srgbClr val="000000"/>
              </a:solidFill>
              <a:ea typeface="Roboto"/>
              <a:cs typeface="Roboto"/>
              <a:sym typeface="Roboto"/>
            </a:endParaRPr>
          </a:p>
        </p:txBody>
      </p:sp>
      <p:sp>
        <p:nvSpPr>
          <p:cNvPr id="11" name="TextBox 7">
            <a:extLst>
              <a:ext uri="{FF2B5EF4-FFF2-40B4-BE49-F238E27FC236}">
                <a16:creationId xmlns:a16="http://schemas.microsoft.com/office/drawing/2014/main" id="{9471CBE4-DD33-25A3-800E-BF5F12E9A78D}"/>
              </a:ext>
            </a:extLst>
          </p:cNvPr>
          <p:cNvSpPr txBox="1"/>
          <p:nvPr/>
        </p:nvSpPr>
        <p:spPr>
          <a:xfrm>
            <a:off x="381000" y="6505719"/>
            <a:ext cx="8053955" cy="757087"/>
          </a:xfrm>
          <a:prstGeom prst="rect">
            <a:avLst/>
          </a:prstGeom>
        </p:spPr>
        <p:txBody>
          <a:bodyPr wrap="square"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Future Objective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8100" y="-1088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6289372" y="4446898"/>
            <a:ext cx="11157129" cy="953106"/>
          </a:xfrm>
          <a:prstGeom prst="rect">
            <a:avLst/>
          </a:prstGeom>
        </p:spPr>
        <p:txBody>
          <a:bodyPr lIns="0" tIns="0" rIns="0" bIns="0" rtlCol="0" anchor="t">
            <a:spAutoFit/>
          </a:bodyPr>
          <a:lstStyle/>
          <a:p>
            <a:pPr algn="l">
              <a:lnSpc>
                <a:spcPts val="7841"/>
              </a:lnSpc>
            </a:pPr>
            <a:r>
              <a:rPr lang="en-US" sz="6000" b="1" dirty="0">
                <a:solidFill>
                  <a:srgbClr val="000000"/>
                </a:solidFill>
                <a:latin typeface="Merriweather Bold"/>
                <a:ea typeface="Merriweather Bold"/>
                <a:cs typeface="Merriweather Bold"/>
                <a:sym typeface="Merriweather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AutoShape 5"/>
          <p:cNvSpPr/>
          <p:nvPr/>
        </p:nvSpPr>
        <p:spPr>
          <a:xfrm flipV="1">
            <a:off x="2349225" y="6208507"/>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6" name="AutoShape 6"/>
          <p:cNvSpPr/>
          <p:nvPr/>
        </p:nvSpPr>
        <p:spPr>
          <a:xfrm flipV="1">
            <a:off x="8209558" y="6208507"/>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7" name="AutoShape 7"/>
          <p:cNvSpPr/>
          <p:nvPr/>
        </p:nvSpPr>
        <p:spPr>
          <a:xfrm flipV="1">
            <a:off x="14145752" y="6208507"/>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8" name="AutoShape 8"/>
          <p:cNvSpPr/>
          <p:nvPr/>
        </p:nvSpPr>
        <p:spPr>
          <a:xfrm flipV="1">
            <a:off x="2349225" y="3878621"/>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9" name="AutoShape 9"/>
          <p:cNvSpPr/>
          <p:nvPr/>
        </p:nvSpPr>
        <p:spPr>
          <a:xfrm flipV="1">
            <a:off x="8209558" y="3878621"/>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10" name="AutoShape 10"/>
          <p:cNvSpPr/>
          <p:nvPr/>
        </p:nvSpPr>
        <p:spPr>
          <a:xfrm flipV="1">
            <a:off x="14145752" y="3878621"/>
            <a:ext cx="0" cy="1465903"/>
          </a:xfrm>
          <a:prstGeom prst="line">
            <a:avLst/>
          </a:prstGeom>
          <a:ln w="38100" cap="flat">
            <a:solidFill>
              <a:srgbClr val="5F91B9"/>
            </a:solidFill>
            <a:prstDash val="solid"/>
            <a:headEnd type="none" w="sm" len="sm"/>
            <a:tailEnd type="none" w="sm" len="sm"/>
          </a:ln>
        </p:spPr>
        <p:txBody>
          <a:bodyPr/>
          <a:lstStyle/>
          <a:p>
            <a:endParaRPr lang="en-IN"/>
          </a:p>
        </p:txBody>
      </p:sp>
      <p:sp>
        <p:nvSpPr>
          <p:cNvPr id="11" name="TextBox 11"/>
          <p:cNvSpPr txBox="1"/>
          <p:nvPr/>
        </p:nvSpPr>
        <p:spPr>
          <a:xfrm>
            <a:off x="2759316" y="6487433"/>
            <a:ext cx="2768930" cy="860425"/>
          </a:xfrm>
          <a:prstGeom prst="rect">
            <a:avLst/>
          </a:prstGeom>
        </p:spPr>
        <p:txBody>
          <a:bodyPr lIns="0" tIns="0" rIns="0" bIns="0" rtlCol="0" anchor="t">
            <a:spAutoFit/>
          </a:bodyPr>
          <a:lstStyle/>
          <a:p>
            <a:pPr algn="l">
              <a:lnSpc>
                <a:spcPts val="3499"/>
              </a:lnSpc>
            </a:pPr>
            <a:r>
              <a:rPr lang="en-US" sz="2499" b="1">
                <a:solidFill>
                  <a:srgbClr val="000000"/>
                </a:solidFill>
                <a:latin typeface="Roboto Bold"/>
                <a:ea typeface="Roboto Bold"/>
                <a:cs typeface="Roboto Bold"/>
                <a:sym typeface="Roboto Bold"/>
              </a:rPr>
              <a:t>Machine Learning Approach</a:t>
            </a:r>
          </a:p>
        </p:txBody>
      </p:sp>
      <p:sp>
        <p:nvSpPr>
          <p:cNvPr id="12" name="TextBox 12"/>
          <p:cNvSpPr txBox="1"/>
          <p:nvPr/>
        </p:nvSpPr>
        <p:spPr>
          <a:xfrm>
            <a:off x="8619650" y="6487433"/>
            <a:ext cx="3245096" cy="416781"/>
          </a:xfrm>
          <a:prstGeom prst="rect">
            <a:avLst/>
          </a:prstGeom>
        </p:spPr>
        <p:txBody>
          <a:bodyPr lIns="0" tIns="0" rIns="0" bIns="0" rtlCol="0" anchor="t">
            <a:spAutoFit/>
          </a:bodyPr>
          <a:lstStyle/>
          <a:p>
            <a:pPr algn="l">
              <a:lnSpc>
                <a:spcPts val="3499"/>
              </a:lnSpc>
            </a:pPr>
            <a:r>
              <a:rPr lang="en-US" sz="2499" b="1" dirty="0">
                <a:solidFill>
                  <a:srgbClr val="000000"/>
                </a:solidFill>
                <a:latin typeface="Roboto Bold"/>
                <a:ea typeface="Roboto Bold"/>
                <a:cs typeface="Roboto Bold"/>
                <a:sym typeface="Roboto Bold"/>
              </a:rPr>
              <a:t>Impact &amp; Insights</a:t>
            </a:r>
          </a:p>
        </p:txBody>
      </p:sp>
      <p:sp>
        <p:nvSpPr>
          <p:cNvPr id="13" name="TextBox 13"/>
          <p:cNvSpPr txBox="1"/>
          <p:nvPr/>
        </p:nvSpPr>
        <p:spPr>
          <a:xfrm>
            <a:off x="14555843" y="6487433"/>
            <a:ext cx="3229817" cy="865622"/>
          </a:xfrm>
          <a:prstGeom prst="rect">
            <a:avLst/>
          </a:prstGeom>
        </p:spPr>
        <p:txBody>
          <a:bodyPr lIns="0" tIns="0" rIns="0" bIns="0" rtlCol="0" anchor="t">
            <a:spAutoFit/>
          </a:bodyPr>
          <a:lstStyle/>
          <a:p>
            <a:pPr algn="l">
              <a:lnSpc>
                <a:spcPts val="3499"/>
              </a:lnSpc>
            </a:pPr>
            <a:r>
              <a:rPr lang="en-US" sz="2499" b="1" dirty="0">
                <a:solidFill>
                  <a:srgbClr val="000000"/>
                </a:solidFill>
                <a:latin typeface="Roboto Bold"/>
                <a:ea typeface="Roboto Bold"/>
                <a:cs typeface="Roboto Bold"/>
                <a:sym typeface="Roboto Bold"/>
              </a:rPr>
              <a:t>Conclusion &amp; Future Objective</a:t>
            </a:r>
          </a:p>
        </p:txBody>
      </p:sp>
      <p:sp>
        <p:nvSpPr>
          <p:cNvPr id="14" name="TextBox 14"/>
          <p:cNvSpPr txBox="1"/>
          <p:nvPr/>
        </p:nvSpPr>
        <p:spPr>
          <a:xfrm>
            <a:off x="2759316" y="4157547"/>
            <a:ext cx="2768930" cy="860425"/>
          </a:xfrm>
          <a:prstGeom prst="rect">
            <a:avLst/>
          </a:prstGeom>
        </p:spPr>
        <p:txBody>
          <a:bodyPr lIns="0" tIns="0" rIns="0" bIns="0" rtlCol="0" anchor="t">
            <a:spAutoFit/>
          </a:bodyPr>
          <a:lstStyle/>
          <a:p>
            <a:pPr algn="l">
              <a:lnSpc>
                <a:spcPts val="3499"/>
              </a:lnSpc>
            </a:pPr>
            <a:r>
              <a:rPr lang="en-US" sz="2499" b="1">
                <a:solidFill>
                  <a:srgbClr val="000000"/>
                </a:solidFill>
                <a:latin typeface="Roboto Bold"/>
                <a:ea typeface="Roboto Bold"/>
                <a:cs typeface="Roboto Bold"/>
                <a:sym typeface="Roboto Bold"/>
              </a:rPr>
              <a:t>Business Problem Overview</a:t>
            </a:r>
          </a:p>
        </p:txBody>
      </p:sp>
      <p:sp>
        <p:nvSpPr>
          <p:cNvPr id="15" name="TextBox 15"/>
          <p:cNvSpPr txBox="1"/>
          <p:nvPr/>
        </p:nvSpPr>
        <p:spPr>
          <a:xfrm>
            <a:off x="8619650" y="4157547"/>
            <a:ext cx="3100769" cy="860425"/>
          </a:xfrm>
          <a:prstGeom prst="rect">
            <a:avLst/>
          </a:prstGeom>
        </p:spPr>
        <p:txBody>
          <a:bodyPr lIns="0" tIns="0" rIns="0" bIns="0" rtlCol="0" anchor="t">
            <a:spAutoFit/>
          </a:bodyPr>
          <a:lstStyle/>
          <a:p>
            <a:pPr algn="l">
              <a:lnSpc>
                <a:spcPts val="3499"/>
              </a:lnSpc>
            </a:pPr>
            <a:r>
              <a:rPr lang="en-US" sz="2499" b="1" dirty="0">
                <a:solidFill>
                  <a:srgbClr val="000000"/>
                </a:solidFill>
                <a:latin typeface="Roboto Bold"/>
                <a:ea typeface="Roboto Bold"/>
                <a:cs typeface="Roboto Bold"/>
                <a:sym typeface="Roboto Bold"/>
              </a:rPr>
              <a:t>Fraud Segmentation &amp; Risk Logic</a:t>
            </a:r>
          </a:p>
        </p:txBody>
      </p:sp>
      <p:sp>
        <p:nvSpPr>
          <p:cNvPr id="16" name="TextBox 16"/>
          <p:cNvSpPr txBox="1"/>
          <p:nvPr/>
        </p:nvSpPr>
        <p:spPr>
          <a:xfrm>
            <a:off x="14555843" y="4157547"/>
            <a:ext cx="3229816" cy="865622"/>
          </a:xfrm>
          <a:prstGeom prst="rect">
            <a:avLst/>
          </a:prstGeom>
        </p:spPr>
        <p:txBody>
          <a:bodyPr wrap="square" lIns="0" tIns="0" rIns="0" bIns="0" rtlCol="0" anchor="t">
            <a:spAutoFit/>
          </a:bodyPr>
          <a:lstStyle/>
          <a:p>
            <a:pPr algn="l">
              <a:lnSpc>
                <a:spcPts val="3499"/>
              </a:lnSpc>
            </a:pPr>
            <a:r>
              <a:rPr lang="en-US" sz="2499" b="1" dirty="0">
                <a:solidFill>
                  <a:srgbClr val="000000"/>
                </a:solidFill>
                <a:latin typeface="Roboto Bold"/>
                <a:ea typeface="Roboto Bold"/>
                <a:cs typeface="Roboto Bold"/>
                <a:sym typeface="Roboto Bold"/>
              </a:rPr>
              <a:t>Data, Feature Engineering &amp; Models</a:t>
            </a:r>
          </a:p>
        </p:txBody>
      </p:sp>
      <p:sp>
        <p:nvSpPr>
          <p:cNvPr id="17" name="TextBox 17"/>
          <p:cNvSpPr txBox="1"/>
          <p:nvPr/>
        </p:nvSpPr>
        <p:spPr>
          <a:xfrm>
            <a:off x="5117022" y="2129076"/>
            <a:ext cx="8053955" cy="752587"/>
          </a:xfrm>
          <a:prstGeom prst="rect">
            <a:avLst/>
          </a:prstGeom>
        </p:spPr>
        <p:txBody>
          <a:bodyPr lIns="0" tIns="0" rIns="0" bIns="0" rtlCol="0" anchor="t">
            <a:spAutoFit/>
          </a:bodyPr>
          <a:lstStyle/>
          <a:p>
            <a:pPr algn="ctr">
              <a:lnSpc>
                <a:spcPts val="6293"/>
              </a:lnSpc>
            </a:pPr>
            <a:r>
              <a:rPr lang="en-US" sz="4495" b="1" dirty="0">
                <a:solidFill>
                  <a:srgbClr val="000000"/>
                </a:solidFill>
                <a:latin typeface="Merriweather Bold"/>
                <a:ea typeface="Merriweather Bold"/>
                <a:cs typeface="Merriweather Bold"/>
                <a:sym typeface="Merriweather Bold"/>
              </a:rPr>
              <a:t>Our Agenda</a:t>
            </a:r>
          </a:p>
        </p:txBody>
      </p:sp>
      <p:grpSp>
        <p:nvGrpSpPr>
          <p:cNvPr id="18" name="Group 18"/>
          <p:cNvGrpSpPr/>
          <p:nvPr/>
        </p:nvGrpSpPr>
        <p:grpSpPr>
          <a:xfrm>
            <a:off x="963227" y="6453505"/>
            <a:ext cx="975906" cy="975906"/>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20" name="TextBox 20"/>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4</a:t>
              </a:r>
            </a:p>
          </p:txBody>
        </p:sp>
      </p:grpSp>
      <p:grpSp>
        <p:nvGrpSpPr>
          <p:cNvPr id="21" name="Group 21"/>
          <p:cNvGrpSpPr/>
          <p:nvPr/>
        </p:nvGrpSpPr>
        <p:grpSpPr>
          <a:xfrm>
            <a:off x="6823561" y="6453505"/>
            <a:ext cx="975906" cy="975906"/>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23" name="TextBox 23"/>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5</a:t>
              </a:r>
            </a:p>
          </p:txBody>
        </p:sp>
      </p:grpSp>
      <p:grpSp>
        <p:nvGrpSpPr>
          <p:cNvPr id="24" name="Group 24"/>
          <p:cNvGrpSpPr/>
          <p:nvPr/>
        </p:nvGrpSpPr>
        <p:grpSpPr>
          <a:xfrm>
            <a:off x="12759754" y="6453505"/>
            <a:ext cx="975906" cy="975906"/>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26" name="TextBox 26"/>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6</a:t>
              </a:r>
            </a:p>
          </p:txBody>
        </p:sp>
      </p:grpSp>
      <p:grpSp>
        <p:nvGrpSpPr>
          <p:cNvPr id="27" name="Group 27"/>
          <p:cNvGrpSpPr/>
          <p:nvPr/>
        </p:nvGrpSpPr>
        <p:grpSpPr>
          <a:xfrm>
            <a:off x="963227" y="4123619"/>
            <a:ext cx="975906" cy="975906"/>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29" name="TextBox 29"/>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1</a:t>
              </a:r>
            </a:p>
          </p:txBody>
        </p:sp>
      </p:grpSp>
      <p:grpSp>
        <p:nvGrpSpPr>
          <p:cNvPr id="30" name="Group 30"/>
          <p:cNvGrpSpPr/>
          <p:nvPr/>
        </p:nvGrpSpPr>
        <p:grpSpPr>
          <a:xfrm>
            <a:off x="6823561" y="4123619"/>
            <a:ext cx="975906" cy="975906"/>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32" name="TextBox 32"/>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2</a:t>
              </a:r>
            </a:p>
          </p:txBody>
        </p:sp>
      </p:grpSp>
      <p:grpSp>
        <p:nvGrpSpPr>
          <p:cNvPr id="33" name="Group 33"/>
          <p:cNvGrpSpPr/>
          <p:nvPr/>
        </p:nvGrpSpPr>
        <p:grpSpPr>
          <a:xfrm>
            <a:off x="12759754" y="4123619"/>
            <a:ext cx="975906" cy="975906"/>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000000"/>
              </a:solidFill>
              <a:prstDash val="solid"/>
              <a:miter/>
            </a:ln>
          </p:spPr>
          <p:txBody>
            <a:bodyPr/>
            <a:lstStyle/>
            <a:p>
              <a:endParaRPr lang="en-IN"/>
            </a:p>
          </p:txBody>
        </p:sp>
        <p:sp>
          <p:nvSpPr>
            <p:cNvPr id="35" name="TextBox 35"/>
            <p:cNvSpPr txBox="1"/>
            <p:nvPr/>
          </p:nvSpPr>
          <p:spPr>
            <a:xfrm>
              <a:off x="76200" y="9525"/>
              <a:ext cx="660400" cy="727075"/>
            </a:xfrm>
            <a:prstGeom prst="rect">
              <a:avLst/>
            </a:prstGeom>
          </p:spPr>
          <p:txBody>
            <a:bodyPr lIns="50800" tIns="50800" rIns="50800" bIns="50800" rtlCol="0" anchor="ctr"/>
            <a:lstStyle/>
            <a:p>
              <a:pPr algn="ctr">
                <a:lnSpc>
                  <a:spcPts val="4339"/>
                </a:lnSpc>
              </a:pPr>
              <a:r>
                <a:rPr lang="en-US" sz="3099">
                  <a:solidFill>
                    <a:srgbClr val="000000"/>
                  </a:solidFill>
                  <a:latin typeface="Archivo Black"/>
                  <a:ea typeface="Archivo Black"/>
                  <a:cs typeface="Archivo Black"/>
                  <a:sym typeface="Archivo Black"/>
                </a:rPr>
                <a:t>3</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17" name="TextBox 17"/>
          <p:cNvSpPr txBox="1"/>
          <p:nvPr/>
        </p:nvSpPr>
        <p:spPr>
          <a:xfrm>
            <a:off x="6816088" y="1236741"/>
            <a:ext cx="3984645" cy="756361"/>
          </a:xfrm>
          <a:prstGeom prst="rect">
            <a:avLst/>
          </a:prstGeom>
        </p:spPr>
        <p:txBody>
          <a:bodyPr wrap="square" lIns="0" tIns="0" rIns="0" bIns="0" rtlCol="0" anchor="t">
            <a:spAutoFit/>
          </a:bodyPr>
          <a:lstStyle/>
          <a:p>
            <a:pPr algn="l">
              <a:lnSpc>
                <a:spcPts val="6293"/>
              </a:lnSpc>
            </a:pPr>
            <a:r>
              <a:rPr lang="en-US" sz="4500" b="1" dirty="0">
                <a:solidFill>
                  <a:srgbClr val="000000"/>
                </a:solidFill>
                <a:latin typeface="Merriweather Bold"/>
                <a:ea typeface="Merriweather Bold"/>
                <a:cs typeface="Merriweather Bold"/>
                <a:sym typeface="Merriweather Bold"/>
              </a:rPr>
              <a:t>Introduction</a:t>
            </a:r>
          </a:p>
        </p:txBody>
      </p:sp>
      <p:sp>
        <p:nvSpPr>
          <p:cNvPr id="19" name="TextBox 19"/>
          <p:cNvSpPr txBox="1"/>
          <p:nvPr/>
        </p:nvSpPr>
        <p:spPr>
          <a:xfrm>
            <a:off x="829719" y="2968977"/>
            <a:ext cx="16848681" cy="4372992"/>
          </a:xfrm>
          <a:prstGeom prst="rect">
            <a:avLst/>
          </a:prstGeom>
        </p:spPr>
        <p:txBody>
          <a:bodyPr wrap="square" lIns="0" tIns="0" rIns="0" bIns="0" rtlCol="0" anchor="t">
            <a:spAutoFit/>
          </a:bodyPr>
          <a:lstStyle/>
          <a:p>
            <a:pPr marL="474979" lvl="1" indent="-237490">
              <a:lnSpc>
                <a:spcPts val="3079"/>
              </a:lnSpc>
              <a:buFont typeface="Arial"/>
              <a:buChar char="•"/>
            </a:pPr>
            <a:r>
              <a:rPr lang="en-US" sz="2800" dirty="0"/>
              <a:t>Auto insurance fraud, particularly staged auto accidents, has become a significant issue, costing the U.S. industry over $40 billion annually. Traditional rule-based detection methods are no longer effective, as fraud tactics have evolved to bypass predefined red flags. The real breakthrough came with the use of machine learning (ML) in the 2010s, enabling early and accurate fraud detection at the First Notice of Loss (FNOL) stage. ML models can analyze complex patterns across large datasets, flagging suspicious claims faster and more effectively.</a:t>
            </a:r>
          </a:p>
          <a:p>
            <a:pPr marL="474979" lvl="1" indent="-237490">
              <a:lnSpc>
                <a:spcPts val="3079"/>
              </a:lnSpc>
              <a:buFont typeface="Arial"/>
              <a:buChar char="•"/>
            </a:pPr>
            <a:endParaRPr lang="en-US" sz="2199" dirty="0">
              <a:solidFill>
                <a:srgbClr val="000000"/>
              </a:solidFill>
              <a:latin typeface="Roboto"/>
              <a:ea typeface="Roboto"/>
              <a:cs typeface="Roboto"/>
              <a:sym typeface="Roboto"/>
            </a:endParaRPr>
          </a:p>
          <a:p>
            <a:pPr marL="474979" lvl="1" indent="-237490">
              <a:lnSpc>
                <a:spcPts val="3079"/>
              </a:lnSpc>
              <a:buFont typeface="Arial"/>
              <a:buChar char="•"/>
            </a:pPr>
            <a:r>
              <a:rPr lang="en-US" sz="2800" dirty="0"/>
              <a:t>ML-based systems significantly improve detection speed and accuracy while reducing dependency on manual reviews. Key performance indicators (KPIs) for evaluating these systems include a fraud catch rate of over 90%, a false positive rate below 5%, and an average detection time of under 2 minutes per claim. Additionally, ML models help lower fraudulent payouts by 15–30% and ensure legitimate claims are processed in under 24 hours—improving customer satisfaction.</a:t>
            </a:r>
            <a:endParaRPr lang="en-US" sz="2800" dirty="0">
              <a:solidFill>
                <a:srgbClr val="000000"/>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44513-0DDE-4967-CE0D-0E562F12689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C5939EE-A538-6B26-C50E-F9ADC30AEF93}"/>
              </a:ext>
            </a:extLst>
          </p:cNvPr>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a:extLst>
              <a:ext uri="{FF2B5EF4-FFF2-40B4-BE49-F238E27FC236}">
                <a16:creationId xmlns:a16="http://schemas.microsoft.com/office/drawing/2014/main" id="{298F1FDA-8DF0-BB48-83BE-FE5B6A8D10BF}"/>
              </a:ext>
            </a:extLst>
          </p:cNvPr>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a:extLst>
              <a:ext uri="{FF2B5EF4-FFF2-40B4-BE49-F238E27FC236}">
                <a16:creationId xmlns:a16="http://schemas.microsoft.com/office/drawing/2014/main" id="{3A835C38-DFF5-12D1-77BB-563F5BA05C7E}"/>
              </a:ext>
            </a:extLst>
          </p:cNvPr>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5" name="Group 5">
            <a:extLst>
              <a:ext uri="{FF2B5EF4-FFF2-40B4-BE49-F238E27FC236}">
                <a16:creationId xmlns:a16="http://schemas.microsoft.com/office/drawing/2014/main" id="{C08A8AA5-F33F-1DF0-9351-DEFDC0614B8E}"/>
              </a:ext>
            </a:extLst>
          </p:cNvPr>
          <p:cNvGrpSpPr/>
          <p:nvPr/>
        </p:nvGrpSpPr>
        <p:grpSpPr>
          <a:xfrm>
            <a:off x="1440839" y="7502626"/>
            <a:ext cx="2971800" cy="818515"/>
            <a:chOff x="0" y="0"/>
            <a:chExt cx="782696" cy="215576"/>
          </a:xfrm>
        </p:grpSpPr>
        <p:sp>
          <p:nvSpPr>
            <p:cNvPr id="6" name="Freeform 6">
              <a:extLst>
                <a:ext uri="{FF2B5EF4-FFF2-40B4-BE49-F238E27FC236}">
                  <a16:creationId xmlns:a16="http://schemas.microsoft.com/office/drawing/2014/main" id="{B8F49E6A-1097-0967-F001-EE1D3F71A100}"/>
                </a:ext>
              </a:extLst>
            </p:cNvPr>
            <p:cNvSpPr/>
            <p:nvPr/>
          </p:nvSpPr>
          <p:spPr>
            <a:xfrm>
              <a:off x="0" y="0"/>
              <a:ext cx="782696" cy="215576"/>
            </a:xfrm>
            <a:custGeom>
              <a:avLst/>
              <a:gdLst/>
              <a:ahLst/>
              <a:cxnLst/>
              <a:rect l="l" t="t" r="r" b="b"/>
              <a:pathLst>
                <a:path w="782696" h="215576">
                  <a:moveTo>
                    <a:pt x="107788" y="0"/>
                  </a:moveTo>
                  <a:lnTo>
                    <a:pt x="674908" y="0"/>
                  </a:lnTo>
                  <a:cubicBezTo>
                    <a:pt x="703495" y="0"/>
                    <a:pt x="730912" y="11356"/>
                    <a:pt x="751126" y="31570"/>
                  </a:cubicBezTo>
                  <a:cubicBezTo>
                    <a:pt x="771340" y="51785"/>
                    <a:pt x="782696" y="79201"/>
                    <a:pt x="782696" y="107788"/>
                  </a:cubicBezTo>
                  <a:lnTo>
                    <a:pt x="782696" y="107788"/>
                  </a:lnTo>
                  <a:cubicBezTo>
                    <a:pt x="782696" y="136375"/>
                    <a:pt x="771340" y="163791"/>
                    <a:pt x="751126" y="184006"/>
                  </a:cubicBezTo>
                  <a:cubicBezTo>
                    <a:pt x="730912" y="204220"/>
                    <a:pt x="703495" y="215576"/>
                    <a:pt x="674908" y="215576"/>
                  </a:cubicBezTo>
                  <a:lnTo>
                    <a:pt x="107788" y="215576"/>
                  </a:lnTo>
                  <a:cubicBezTo>
                    <a:pt x="79201" y="215576"/>
                    <a:pt x="51785" y="204220"/>
                    <a:pt x="31570" y="184006"/>
                  </a:cubicBezTo>
                  <a:cubicBezTo>
                    <a:pt x="11356" y="163791"/>
                    <a:pt x="0" y="136375"/>
                    <a:pt x="0" y="107788"/>
                  </a:cubicBezTo>
                  <a:lnTo>
                    <a:pt x="0" y="107788"/>
                  </a:lnTo>
                  <a:cubicBezTo>
                    <a:pt x="0" y="79201"/>
                    <a:pt x="11356" y="51785"/>
                    <a:pt x="31570" y="31570"/>
                  </a:cubicBezTo>
                  <a:cubicBezTo>
                    <a:pt x="51785" y="11356"/>
                    <a:pt x="79201" y="0"/>
                    <a:pt x="107788" y="0"/>
                  </a:cubicBezTo>
                  <a:close/>
                </a:path>
              </a:pathLst>
            </a:custGeom>
            <a:solidFill>
              <a:srgbClr val="000000">
                <a:alpha val="0"/>
              </a:srgbClr>
            </a:solidFill>
            <a:ln w="38100" cap="rnd">
              <a:solidFill>
                <a:srgbClr val="000000"/>
              </a:solidFill>
              <a:prstDash val="solid"/>
              <a:round/>
            </a:ln>
          </p:spPr>
          <p:txBody>
            <a:bodyPr/>
            <a:lstStyle/>
            <a:p>
              <a:endParaRPr lang="en-IN"/>
            </a:p>
          </p:txBody>
        </p:sp>
        <p:sp>
          <p:nvSpPr>
            <p:cNvPr id="7" name="TextBox 7">
              <a:extLst>
                <a:ext uri="{FF2B5EF4-FFF2-40B4-BE49-F238E27FC236}">
                  <a16:creationId xmlns:a16="http://schemas.microsoft.com/office/drawing/2014/main" id="{E1CEB35A-50F2-3179-8D80-8465BD548C8D}"/>
                </a:ext>
              </a:extLst>
            </p:cNvPr>
            <p:cNvSpPr txBox="1"/>
            <p:nvPr/>
          </p:nvSpPr>
          <p:spPr>
            <a:xfrm>
              <a:off x="0" y="-47625"/>
              <a:ext cx="782696" cy="263201"/>
            </a:xfrm>
            <a:prstGeom prst="rect">
              <a:avLst/>
            </a:prstGeom>
          </p:spPr>
          <p:txBody>
            <a:bodyPr lIns="50800" tIns="50800" rIns="50800" bIns="50800" rtlCol="0" anchor="ctr"/>
            <a:lstStyle/>
            <a:p>
              <a:pPr algn="ctr">
                <a:lnSpc>
                  <a:spcPts val="3499"/>
                </a:lnSpc>
              </a:pPr>
              <a:endParaRPr/>
            </a:p>
          </p:txBody>
        </p:sp>
      </p:grpSp>
      <p:grpSp>
        <p:nvGrpSpPr>
          <p:cNvPr id="8" name="Group 8">
            <a:extLst>
              <a:ext uri="{FF2B5EF4-FFF2-40B4-BE49-F238E27FC236}">
                <a16:creationId xmlns:a16="http://schemas.microsoft.com/office/drawing/2014/main" id="{8616769A-D20B-37C0-CF21-0BA50423A717}"/>
              </a:ext>
            </a:extLst>
          </p:cNvPr>
          <p:cNvGrpSpPr/>
          <p:nvPr/>
        </p:nvGrpSpPr>
        <p:grpSpPr>
          <a:xfrm>
            <a:off x="4778813" y="7502626"/>
            <a:ext cx="2971800" cy="818515"/>
            <a:chOff x="0" y="0"/>
            <a:chExt cx="782696" cy="215576"/>
          </a:xfrm>
        </p:grpSpPr>
        <p:sp>
          <p:nvSpPr>
            <p:cNvPr id="9" name="Freeform 9">
              <a:extLst>
                <a:ext uri="{FF2B5EF4-FFF2-40B4-BE49-F238E27FC236}">
                  <a16:creationId xmlns:a16="http://schemas.microsoft.com/office/drawing/2014/main" id="{706229E8-5AF5-8897-BF11-98292F79EE42}"/>
                </a:ext>
              </a:extLst>
            </p:cNvPr>
            <p:cNvSpPr/>
            <p:nvPr/>
          </p:nvSpPr>
          <p:spPr>
            <a:xfrm>
              <a:off x="0" y="0"/>
              <a:ext cx="782696" cy="215576"/>
            </a:xfrm>
            <a:custGeom>
              <a:avLst/>
              <a:gdLst/>
              <a:ahLst/>
              <a:cxnLst/>
              <a:rect l="l" t="t" r="r" b="b"/>
              <a:pathLst>
                <a:path w="782696" h="215576">
                  <a:moveTo>
                    <a:pt x="107788" y="0"/>
                  </a:moveTo>
                  <a:lnTo>
                    <a:pt x="674908" y="0"/>
                  </a:lnTo>
                  <a:cubicBezTo>
                    <a:pt x="703495" y="0"/>
                    <a:pt x="730912" y="11356"/>
                    <a:pt x="751126" y="31570"/>
                  </a:cubicBezTo>
                  <a:cubicBezTo>
                    <a:pt x="771340" y="51785"/>
                    <a:pt x="782696" y="79201"/>
                    <a:pt x="782696" y="107788"/>
                  </a:cubicBezTo>
                  <a:lnTo>
                    <a:pt x="782696" y="107788"/>
                  </a:lnTo>
                  <a:cubicBezTo>
                    <a:pt x="782696" y="136375"/>
                    <a:pt x="771340" y="163791"/>
                    <a:pt x="751126" y="184006"/>
                  </a:cubicBezTo>
                  <a:cubicBezTo>
                    <a:pt x="730912" y="204220"/>
                    <a:pt x="703495" y="215576"/>
                    <a:pt x="674908" y="215576"/>
                  </a:cubicBezTo>
                  <a:lnTo>
                    <a:pt x="107788" y="215576"/>
                  </a:lnTo>
                  <a:cubicBezTo>
                    <a:pt x="79201" y="215576"/>
                    <a:pt x="51785" y="204220"/>
                    <a:pt x="31570" y="184006"/>
                  </a:cubicBezTo>
                  <a:cubicBezTo>
                    <a:pt x="11356" y="163791"/>
                    <a:pt x="0" y="136375"/>
                    <a:pt x="0" y="107788"/>
                  </a:cubicBezTo>
                  <a:lnTo>
                    <a:pt x="0" y="107788"/>
                  </a:lnTo>
                  <a:cubicBezTo>
                    <a:pt x="0" y="79201"/>
                    <a:pt x="11356" y="51785"/>
                    <a:pt x="31570" y="31570"/>
                  </a:cubicBezTo>
                  <a:cubicBezTo>
                    <a:pt x="51785" y="11356"/>
                    <a:pt x="79201" y="0"/>
                    <a:pt x="107788" y="0"/>
                  </a:cubicBezTo>
                  <a:close/>
                </a:path>
              </a:pathLst>
            </a:custGeom>
            <a:solidFill>
              <a:srgbClr val="000000">
                <a:alpha val="0"/>
              </a:srgbClr>
            </a:solidFill>
            <a:ln w="38100" cap="rnd">
              <a:solidFill>
                <a:srgbClr val="000000"/>
              </a:solidFill>
              <a:prstDash val="solid"/>
              <a:round/>
            </a:ln>
          </p:spPr>
          <p:txBody>
            <a:bodyPr/>
            <a:lstStyle/>
            <a:p>
              <a:endParaRPr lang="en-IN"/>
            </a:p>
          </p:txBody>
        </p:sp>
        <p:sp>
          <p:nvSpPr>
            <p:cNvPr id="10" name="TextBox 10">
              <a:extLst>
                <a:ext uri="{FF2B5EF4-FFF2-40B4-BE49-F238E27FC236}">
                  <a16:creationId xmlns:a16="http://schemas.microsoft.com/office/drawing/2014/main" id="{943B125B-350A-62D2-79E5-752F449CA6B5}"/>
                </a:ext>
              </a:extLst>
            </p:cNvPr>
            <p:cNvSpPr txBox="1"/>
            <p:nvPr/>
          </p:nvSpPr>
          <p:spPr>
            <a:xfrm>
              <a:off x="0" y="-47625"/>
              <a:ext cx="782696" cy="263201"/>
            </a:xfrm>
            <a:prstGeom prst="rect">
              <a:avLst/>
            </a:prstGeom>
          </p:spPr>
          <p:txBody>
            <a:bodyPr lIns="50800" tIns="50800" rIns="50800" bIns="50800" rtlCol="0" anchor="ctr"/>
            <a:lstStyle/>
            <a:p>
              <a:pPr algn="ctr">
                <a:lnSpc>
                  <a:spcPts val="3499"/>
                </a:lnSpc>
              </a:pPr>
              <a:endParaRPr/>
            </a:p>
          </p:txBody>
        </p:sp>
      </p:grpSp>
      <p:grpSp>
        <p:nvGrpSpPr>
          <p:cNvPr id="11" name="Group 11">
            <a:extLst>
              <a:ext uri="{FF2B5EF4-FFF2-40B4-BE49-F238E27FC236}">
                <a16:creationId xmlns:a16="http://schemas.microsoft.com/office/drawing/2014/main" id="{88DD0FE5-ADBB-2EE3-B183-21B361173F4C}"/>
              </a:ext>
            </a:extLst>
          </p:cNvPr>
          <p:cNvGrpSpPr/>
          <p:nvPr/>
        </p:nvGrpSpPr>
        <p:grpSpPr>
          <a:xfrm>
            <a:off x="8112563" y="7502626"/>
            <a:ext cx="2971800" cy="818515"/>
            <a:chOff x="0" y="0"/>
            <a:chExt cx="782696" cy="215576"/>
          </a:xfrm>
        </p:grpSpPr>
        <p:sp>
          <p:nvSpPr>
            <p:cNvPr id="12" name="Freeform 12">
              <a:extLst>
                <a:ext uri="{FF2B5EF4-FFF2-40B4-BE49-F238E27FC236}">
                  <a16:creationId xmlns:a16="http://schemas.microsoft.com/office/drawing/2014/main" id="{1F6CEE71-5948-FC46-AAB5-52811D1B5D4F}"/>
                </a:ext>
              </a:extLst>
            </p:cNvPr>
            <p:cNvSpPr/>
            <p:nvPr/>
          </p:nvSpPr>
          <p:spPr>
            <a:xfrm>
              <a:off x="0" y="0"/>
              <a:ext cx="782696" cy="215576"/>
            </a:xfrm>
            <a:custGeom>
              <a:avLst/>
              <a:gdLst/>
              <a:ahLst/>
              <a:cxnLst/>
              <a:rect l="l" t="t" r="r" b="b"/>
              <a:pathLst>
                <a:path w="782696" h="215576">
                  <a:moveTo>
                    <a:pt x="107788" y="0"/>
                  </a:moveTo>
                  <a:lnTo>
                    <a:pt x="674908" y="0"/>
                  </a:lnTo>
                  <a:cubicBezTo>
                    <a:pt x="703495" y="0"/>
                    <a:pt x="730912" y="11356"/>
                    <a:pt x="751126" y="31570"/>
                  </a:cubicBezTo>
                  <a:cubicBezTo>
                    <a:pt x="771340" y="51785"/>
                    <a:pt x="782696" y="79201"/>
                    <a:pt x="782696" y="107788"/>
                  </a:cubicBezTo>
                  <a:lnTo>
                    <a:pt x="782696" y="107788"/>
                  </a:lnTo>
                  <a:cubicBezTo>
                    <a:pt x="782696" y="136375"/>
                    <a:pt x="771340" y="163791"/>
                    <a:pt x="751126" y="184006"/>
                  </a:cubicBezTo>
                  <a:cubicBezTo>
                    <a:pt x="730912" y="204220"/>
                    <a:pt x="703495" y="215576"/>
                    <a:pt x="674908" y="215576"/>
                  </a:cubicBezTo>
                  <a:lnTo>
                    <a:pt x="107788" y="215576"/>
                  </a:lnTo>
                  <a:cubicBezTo>
                    <a:pt x="79201" y="215576"/>
                    <a:pt x="51785" y="204220"/>
                    <a:pt x="31570" y="184006"/>
                  </a:cubicBezTo>
                  <a:cubicBezTo>
                    <a:pt x="11356" y="163791"/>
                    <a:pt x="0" y="136375"/>
                    <a:pt x="0" y="107788"/>
                  </a:cubicBezTo>
                  <a:lnTo>
                    <a:pt x="0" y="107788"/>
                  </a:lnTo>
                  <a:cubicBezTo>
                    <a:pt x="0" y="79201"/>
                    <a:pt x="11356" y="51785"/>
                    <a:pt x="31570" y="31570"/>
                  </a:cubicBezTo>
                  <a:cubicBezTo>
                    <a:pt x="51785" y="11356"/>
                    <a:pt x="79201" y="0"/>
                    <a:pt x="107788" y="0"/>
                  </a:cubicBezTo>
                  <a:close/>
                </a:path>
              </a:pathLst>
            </a:custGeom>
            <a:solidFill>
              <a:srgbClr val="000000">
                <a:alpha val="0"/>
              </a:srgbClr>
            </a:solidFill>
            <a:ln w="38100" cap="rnd">
              <a:solidFill>
                <a:srgbClr val="000000"/>
              </a:solidFill>
              <a:prstDash val="solid"/>
              <a:round/>
            </a:ln>
          </p:spPr>
          <p:txBody>
            <a:bodyPr/>
            <a:lstStyle/>
            <a:p>
              <a:endParaRPr lang="en-IN"/>
            </a:p>
          </p:txBody>
        </p:sp>
        <p:sp>
          <p:nvSpPr>
            <p:cNvPr id="13" name="TextBox 13">
              <a:extLst>
                <a:ext uri="{FF2B5EF4-FFF2-40B4-BE49-F238E27FC236}">
                  <a16:creationId xmlns:a16="http://schemas.microsoft.com/office/drawing/2014/main" id="{23DFECAE-EAE1-AFEE-01C0-639173AD0A3D}"/>
                </a:ext>
              </a:extLst>
            </p:cNvPr>
            <p:cNvSpPr txBox="1"/>
            <p:nvPr/>
          </p:nvSpPr>
          <p:spPr>
            <a:xfrm>
              <a:off x="0" y="-47625"/>
              <a:ext cx="782696" cy="263201"/>
            </a:xfrm>
            <a:prstGeom prst="rect">
              <a:avLst/>
            </a:prstGeom>
          </p:spPr>
          <p:txBody>
            <a:bodyPr lIns="50800" tIns="50800" rIns="50800" bIns="50800" rtlCol="0" anchor="ctr"/>
            <a:lstStyle/>
            <a:p>
              <a:pPr algn="ctr">
                <a:lnSpc>
                  <a:spcPts val="3499"/>
                </a:lnSpc>
              </a:pPr>
              <a:endParaRPr/>
            </a:p>
          </p:txBody>
        </p:sp>
      </p:grpSp>
      <p:grpSp>
        <p:nvGrpSpPr>
          <p:cNvPr id="14" name="Group 14">
            <a:extLst>
              <a:ext uri="{FF2B5EF4-FFF2-40B4-BE49-F238E27FC236}">
                <a16:creationId xmlns:a16="http://schemas.microsoft.com/office/drawing/2014/main" id="{E849DD3C-965A-BBA7-0751-463A73A4F49A}"/>
              </a:ext>
            </a:extLst>
          </p:cNvPr>
          <p:cNvGrpSpPr/>
          <p:nvPr/>
        </p:nvGrpSpPr>
        <p:grpSpPr>
          <a:xfrm>
            <a:off x="11446313" y="7502626"/>
            <a:ext cx="2971800" cy="818515"/>
            <a:chOff x="0" y="0"/>
            <a:chExt cx="782696" cy="215576"/>
          </a:xfrm>
        </p:grpSpPr>
        <p:sp>
          <p:nvSpPr>
            <p:cNvPr id="15" name="Freeform 15">
              <a:extLst>
                <a:ext uri="{FF2B5EF4-FFF2-40B4-BE49-F238E27FC236}">
                  <a16:creationId xmlns:a16="http://schemas.microsoft.com/office/drawing/2014/main" id="{C782F9DF-D0DA-EEC2-ED59-E0C985DD1A4F}"/>
                </a:ext>
              </a:extLst>
            </p:cNvPr>
            <p:cNvSpPr/>
            <p:nvPr/>
          </p:nvSpPr>
          <p:spPr>
            <a:xfrm>
              <a:off x="0" y="0"/>
              <a:ext cx="782696" cy="215576"/>
            </a:xfrm>
            <a:custGeom>
              <a:avLst/>
              <a:gdLst/>
              <a:ahLst/>
              <a:cxnLst/>
              <a:rect l="l" t="t" r="r" b="b"/>
              <a:pathLst>
                <a:path w="782696" h="215576">
                  <a:moveTo>
                    <a:pt x="107788" y="0"/>
                  </a:moveTo>
                  <a:lnTo>
                    <a:pt x="674908" y="0"/>
                  </a:lnTo>
                  <a:cubicBezTo>
                    <a:pt x="703495" y="0"/>
                    <a:pt x="730912" y="11356"/>
                    <a:pt x="751126" y="31570"/>
                  </a:cubicBezTo>
                  <a:cubicBezTo>
                    <a:pt x="771340" y="51785"/>
                    <a:pt x="782696" y="79201"/>
                    <a:pt x="782696" y="107788"/>
                  </a:cubicBezTo>
                  <a:lnTo>
                    <a:pt x="782696" y="107788"/>
                  </a:lnTo>
                  <a:cubicBezTo>
                    <a:pt x="782696" y="136375"/>
                    <a:pt x="771340" y="163791"/>
                    <a:pt x="751126" y="184006"/>
                  </a:cubicBezTo>
                  <a:cubicBezTo>
                    <a:pt x="730912" y="204220"/>
                    <a:pt x="703495" y="215576"/>
                    <a:pt x="674908" y="215576"/>
                  </a:cubicBezTo>
                  <a:lnTo>
                    <a:pt x="107788" y="215576"/>
                  </a:lnTo>
                  <a:cubicBezTo>
                    <a:pt x="79201" y="215576"/>
                    <a:pt x="51785" y="204220"/>
                    <a:pt x="31570" y="184006"/>
                  </a:cubicBezTo>
                  <a:cubicBezTo>
                    <a:pt x="11356" y="163791"/>
                    <a:pt x="0" y="136375"/>
                    <a:pt x="0" y="107788"/>
                  </a:cubicBezTo>
                  <a:lnTo>
                    <a:pt x="0" y="107788"/>
                  </a:lnTo>
                  <a:cubicBezTo>
                    <a:pt x="0" y="79201"/>
                    <a:pt x="11356" y="51785"/>
                    <a:pt x="31570" y="31570"/>
                  </a:cubicBezTo>
                  <a:cubicBezTo>
                    <a:pt x="51785" y="11356"/>
                    <a:pt x="79201" y="0"/>
                    <a:pt x="107788" y="0"/>
                  </a:cubicBezTo>
                  <a:close/>
                </a:path>
              </a:pathLst>
            </a:custGeom>
            <a:solidFill>
              <a:srgbClr val="000000">
                <a:alpha val="0"/>
              </a:srgbClr>
            </a:solidFill>
            <a:ln w="38100" cap="rnd">
              <a:solidFill>
                <a:srgbClr val="000000"/>
              </a:solidFill>
              <a:prstDash val="solid"/>
              <a:round/>
            </a:ln>
          </p:spPr>
          <p:txBody>
            <a:bodyPr/>
            <a:lstStyle/>
            <a:p>
              <a:endParaRPr lang="en-IN"/>
            </a:p>
          </p:txBody>
        </p:sp>
        <p:sp>
          <p:nvSpPr>
            <p:cNvPr id="16" name="TextBox 16">
              <a:extLst>
                <a:ext uri="{FF2B5EF4-FFF2-40B4-BE49-F238E27FC236}">
                  <a16:creationId xmlns:a16="http://schemas.microsoft.com/office/drawing/2014/main" id="{38932171-1B8C-3306-540E-8C602A22CF9A}"/>
                </a:ext>
              </a:extLst>
            </p:cNvPr>
            <p:cNvSpPr txBox="1"/>
            <p:nvPr/>
          </p:nvSpPr>
          <p:spPr>
            <a:xfrm>
              <a:off x="0" y="-47625"/>
              <a:ext cx="782696" cy="263201"/>
            </a:xfrm>
            <a:prstGeom prst="rect">
              <a:avLst/>
            </a:prstGeom>
          </p:spPr>
          <p:txBody>
            <a:bodyPr lIns="50800" tIns="50800" rIns="50800" bIns="50800" rtlCol="0" anchor="ctr"/>
            <a:lstStyle/>
            <a:p>
              <a:pPr algn="ctr">
                <a:lnSpc>
                  <a:spcPts val="3499"/>
                </a:lnSpc>
              </a:pPr>
              <a:endParaRPr/>
            </a:p>
          </p:txBody>
        </p:sp>
      </p:grpSp>
      <p:sp>
        <p:nvSpPr>
          <p:cNvPr id="17" name="TextBox 17">
            <a:extLst>
              <a:ext uri="{FF2B5EF4-FFF2-40B4-BE49-F238E27FC236}">
                <a16:creationId xmlns:a16="http://schemas.microsoft.com/office/drawing/2014/main" id="{1B8E4E15-A09F-9005-81A6-126AA46301A7}"/>
              </a:ext>
            </a:extLst>
          </p:cNvPr>
          <p:cNvSpPr txBox="1"/>
          <p:nvPr/>
        </p:nvSpPr>
        <p:spPr>
          <a:xfrm>
            <a:off x="1664583" y="1660673"/>
            <a:ext cx="14174116" cy="756361"/>
          </a:xfrm>
          <a:prstGeom prst="rect">
            <a:avLst/>
          </a:prstGeom>
        </p:spPr>
        <p:txBody>
          <a:bodyPr wrap="square" lIns="0" tIns="0" rIns="0" bIns="0" rtlCol="0" anchor="t">
            <a:spAutoFit/>
          </a:bodyPr>
          <a:lstStyle/>
          <a:p>
            <a:pPr algn="l">
              <a:lnSpc>
                <a:spcPts val="6293"/>
              </a:lnSpc>
            </a:pPr>
            <a:r>
              <a:rPr lang="en-US" sz="4500" b="1" dirty="0">
                <a:solidFill>
                  <a:srgbClr val="000000"/>
                </a:solidFill>
                <a:latin typeface="Merriweather Bold"/>
                <a:ea typeface="Merriweather Bold"/>
                <a:cs typeface="Merriweather Bold"/>
                <a:sym typeface="Merriweather Bold"/>
              </a:rPr>
              <a:t>What is Staged Auto Accident Fraud?</a:t>
            </a:r>
          </a:p>
        </p:txBody>
      </p:sp>
      <p:sp>
        <p:nvSpPr>
          <p:cNvPr id="18" name="TextBox 18">
            <a:extLst>
              <a:ext uri="{FF2B5EF4-FFF2-40B4-BE49-F238E27FC236}">
                <a16:creationId xmlns:a16="http://schemas.microsoft.com/office/drawing/2014/main" id="{36D5D814-E7D0-1FCF-9CDD-B152D66B7C66}"/>
              </a:ext>
            </a:extLst>
          </p:cNvPr>
          <p:cNvSpPr txBox="1"/>
          <p:nvPr/>
        </p:nvSpPr>
        <p:spPr>
          <a:xfrm>
            <a:off x="1440839" y="6666331"/>
            <a:ext cx="3958508" cy="455295"/>
          </a:xfrm>
          <a:prstGeom prst="rect">
            <a:avLst/>
          </a:prstGeom>
        </p:spPr>
        <p:txBody>
          <a:bodyPr lIns="0" tIns="0" rIns="0" bIns="0" rtlCol="0" anchor="t">
            <a:spAutoFit/>
          </a:bodyPr>
          <a:lstStyle/>
          <a:p>
            <a:pPr algn="l">
              <a:lnSpc>
                <a:spcPts val="3779"/>
              </a:lnSpc>
            </a:pPr>
            <a:r>
              <a:rPr lang="en-US" sz="2700" b="1" dirty="0">
                <a:solidFill>
                  <a:srgbClr val="000000"/>
                </a:solidFill>
                <a:latin typeface="Merriweather Bold"/>
                <a:ea typeface="Merriweather Bold"/>
                <a:cs typeface="Merriweather Bold"/>
                <a:sym typeface="Merriweather Bold"/>
              </a:rPr>
              <a:t>Key Concepts:</a:t>
            </a:r>
          </a:p>
        </p:txBody>
      </p:sp>
      <p:sp>
        <p:nvSpPr>
          <p:cNvPr id="19" name="TextBox 19">
            <a:extLst>
              <a:ext uri="{FF2B5EF4-FFF2-40B4-BE49-F238E27FC236}">
                <a16:creationId xmlns:a16="http://schemas.microsoft.com/office/drawing/2014/main" id="{C3836CE3-AC67-867E-9B8F-61A6B415709A}"/>
              </a:ext>
            </a:extLst>
          </p:cNvPr>
          <p:cNvSpPr txBox="1"/>
          <p:nvPr/>
        </p:nvSpPr>
        <p:spPr>
          <a:xfrm>
            <a:off x="1231890" y="2783806"/>
            <a:ext cx="10316319" cy="3180358"/>
          </a:xfrm>
          <a:prstGeom prst="rect">
            <a:avLst/>
          </a:prstGeom>
        </p:spPr>
        <p:txBody>
          <a:bodyPr wrap="square" lIns="0" tIns="0" rIns="0" bIns="0" rtlCol="0" anchor="t">
            <a:spAutoFit/>
          </a:bodyPr>
          <a:lstStyle/>
          <a:p>
            <a:pPr marL="474979" lvl="1" indent="-237490" algn="l">
              <a:lnSpc>
                <a:spcPts val="3079"/>
              </a:lnSpc>
              <a:buFont typeface="Arial"/>
              <a:buChar char="•"/>
            </a:pPr>
            <a:r>
              <a:rPr lang="en-US" sz="2800" dirty="0">
                <a:solidFill>
                  <a:srgbClr val="000000"/>
                </a:solidFill>
                <a:ea typeface="Roboto"/>
                <a:cs typeface="Roboto"/>
                <a:sym typeface="Roboto"/>
              </a:rPr>
              <a:t>Imagine someone fakes or lightly causes a car crash just to file a big insurance claim and get money. These staged accidents look very real in documents, so traditional systems or adjusters often miss them.</a:t>
            </a:r>
          </a:p>
          <a:p>
            <a:pPr algn="l">
              <a:lnSpc>
                <a:spcPts val="3079"/>
              </a:lnSpc>
            </a:pPr>
            <a:endParaRPr lang="en-US" sz="2800" dirty="0">
              <a:solidFill>
                <a:srgbClr val="000000"/>
              </a:solidFill>
              <a:ea typeface="Roboto"/>
              <a:cs typeface="Roboto"/>
              <a:sym typeface="Roboto"/>
            </a:endParaRPr>
          </a:p>
          <a:p>
            <a:pPr marL="474979" lvl="1" indent="-237490" algn="l">
              <a:lnSpc>
                <a:spcPts val="3079"/>
              </a:lnSpc>
              <a:buFont typeface="Arial"/>
              <a:buChar char="•"/>
            </a:pPr>
            <a:r>
              <a:rPr lang="en-US" sz="2800" dirty="0">
                <a:solidFill>
                  <a:srgbClr val="000000"/>
                </a:solidFill>
                <a:ea typeface="Roboto"/>
                <a:cs typeface="Roboto"/>
                <a:sym typeface="Roboto"/>
              </a:rPr>
              <a:t>Our project uses machine learning to detect hidden fraud patterns such as fast claim filing, inflated costs, and suspicious claim history that suggest the accident may not be genuine.</a:t>
            </a:r>
          </a:p>
        </p:txBody>
      </p:sp>
      <p:sp>
        <p:nvSpPr>
          <p:cNvPr id="20" name="TextBox 20">
            <a:extLst>
              <a:ext uri="{FF2B5EF4-FFF2-40B4-BE49-F238E27FC236}">
                <a16:creationId xmlns:a16="http://schemas.microsoft.com/office/drawing/2014/main" id="{78032013-2A93-63C3-68CD-681514417EF4}"/>
              </a:ext>
            </a:extLst>
          </p:cNvPr>
          <p:cNvSpPr txBox="1"/>
          <p:nvPr/>
        </p:nvSpPr>
        <p:spPr>
          <a:xfrm>
            <a:off x="1751684" y="7696936"/>
            <a:ext cx="2350111" cy="382270"/>
          </a:xfrm>
          <a:prstGeom prst="rect">
            <a:avLst/>
          </a:prstGeom>
        </p:spPr>
        <p:txBody>
          <a:bodyPr lIns="0" tIns="0" rIns="0" bIns="0" rtlCol="0" anchor="t">
            <a:spAutoFit/>
          </a:bodyPr>
          <a:lstStyle/>
          <a:p>
            <a:pPr algn="ctr">
              <a:lnSpc>
                <a:spcPts val="3079"/>
              </a:lnSpc>
            </a:pPr>
            <a:r>
              <a:rPr lang="en-US" sz="2199" b="1">
                <a:solidFill>
                  <a:srgbClr val="000000"/>
                </a:solidFill>
                <a:latin typeface="Roboto Bold"/>
                <a:ea typeface="Roboto Bold"/>
                <a:cs typeface="Roboto Bold"/>
                <a:sym typeface="Roboto Bold"/>
              </a:rPr>
              <a:t>Staged Accidents</a:t>
            </a:r>
          </a:p>
        </p:txBody>
      </p:sp>
      <p:sp>
        <p:nvSpPr>
          <p:cNvPr id="21" name="TextBox 21">
            <a:extLst>
              <a:ext uri="{FF2B5EF4-FFF2-40B4-BE49-F238E27FC236}">
                <a16:creationId xmlns:a16="http://schemas.microsoft.com/office/drawing/2014/main" id="{D58AFFDB-E7EC-A2DC-36EA-8A3BA4FFC170}"/>
              </a:ext>
            </a:extLst>
          </p:cNvPr>
          <p:cNvSpPr txBox="1"/>
          <p:nvPr/>
        </p:nvSpPr>
        <p:spPr>
          <a:xfrm>
            <a:off x="5089658" y="7696936"/>
            <a:ext cx="2350111" cy="382270"/>
          </a:xfrm>
          <a:prstGeom prst="rect">
            <a:avLst/>
          </a:prstGeom>
        </p:spPr>
        <p:txBody>
          <a:bodyPr lIns="0" tIns="0" rIns="0" bIns="0" rtlCol="0" anchor="t">
            <a:spAutoFit/>
          </a:bodyPr>
          <a:lstStyle/>
          <a:p>
            <a:pPr algn="ctr">
              <a:lnSpc>
                <a:spcPts val="3079"/>
              </a:lnSpc>
            </a:pPr>
            <a:r>
              <a:rPr lang="en-US" sz="2199" b="1">
                <a:solidFill>
                  <a:srgbClr val="000000"/>
                </a:solidFill>
                <a:latin typeface="Roboto Bold"/>
                <a:ea typeface="Roboto Bold"/>
                <a:cs typeface="Roboto Bold"/>
                <a:sym typeface="Roboto Bold"/>
              </a:rPr>
              <a:t>Fraud Score</a:t>
            </a:r>
          </a:p>
        </p:txBody>
      </p:sp>
      <p:sp>
        <p:nvSpPr>
          <p:cNvPr id="22" name="TextBox 22">
            <a:extLst>
              <a:ext uri="{FF2B5EF4-FFF2-40B4-BE49-F238E27FC236}">
                <a16:creationId xmlns:a16="http://schemas.microsoft.com/office/drawing/2014/main" id="{D6951E90-442A-E6A8-EBDB-75BAF652BAF9}"/>
              </a:ext>
            </a:extLst>
          </p:cNvPr>
          <p:cNvSpPr txBox="1"/>
          <p:nvPr/>
        </p:nvSpPr>
        <p:spPr>
          <a:xfrm>
            <a:off x="8423408" y="7696936"/>
            <a:ext cx="2350111" cy="382270"/>
          </a:xfrm>
          <a:prstGeom prst="rect">
            <a:avLst/>
          </a:prstGeom>
        </p:spPr>
        <p:txBody>
          <a:bodyPr lIns="0" tIns="0" rIns="0" bIns="0" rtlCol="0" anchor="t">
            <a:spAutoFit/>
          </a:bodyPr>
          <a:lstStyle/>
          <a:p>
            <a:pPr algn="ctr">
              <a:lnSpc>
                <a:spcPts val="3079"/>
              </a:lnSpc>
            </a:pPr>
            <a:r>
              <a:rPr lang="en-US" sz="2199" b="1">
                <a:solidFill>
                  <a:srgbClr val="000000"/>
                </a:solidFill>
                <a:latin typeface="Roboto Bold"/>
                <a:ea typeface="Roboto Bold"/>
                <a:cs typeface="Roboto Bold"/>
                <a:sym typeface="Roboto Bold"/>
              </a:rPr>
              <a:t>Submission Delay</a:t>
            </a:r>
          </a:p>
        </p:txBody>
      </p:sp>
      <p:sp>
        <p:nvSpPr>
          <p:cNvPr id="23" name="TextBox 23">
            <a:extLst>
              <a:ext uri="{FF2B5EF4-FFF2-40B4-BE49-F238E27FC236}">
                <a16:creationId xmlns:a16="http://schemas.microsoft.com/office/drawing/2014/main" id="{12F578D1-F30C-3D5A-A785-430D8E3844C7}"/>
              </a:ext>
            </a:extLst>
          </p:cNvPr>
          <p:cNvSpPr txBox="1"/>
          <p:nvPr/>
        </p:nvSpPr>
        <p:spPr>
          <a:xfrm>
            <a:off x="11757158" y="7696936"/>
            <a:ext cx="2350111" cy="382270"/>
          </a:xfrm>
          <a:prstGeom prst="rect">
            <a:avLst/>
          </a:prstGeom>
        </p:spPr>
        <p:txBody>
          <a:bodyPr lIns="0" tIns="0" rIns="0" bIns="0" rtlCol="0" anchor="t">
            <a:spAutoFit/>
          </a:bodyPr>
          <a:lstStyle/>
          <a:p>
            <a:pPr algn="ctr">
              <a:lnSpc>
                <a:spcPts val="3079"/>
              </a:lnSpc>
            </a:pPr>
            <a:r>
              <a:rPr lang="en-US" sz="2199" b="1">
                <a:solidFill>
                  <a:srgbClr val="000000"/>
                </a:solidFill>
                <a:latin typeface="Roboto Bold"/>
                <a:ea typeface="Roboto Bold"/>
                <a:cs typeface="Roboto Bold"/>
                <a:sym typeface="Roboto Bold"/>
              </a:rPr>
              <a:t>Cost Ratio</a:t>
            </a:r>
          </a:p>
        </p:txBody>
      </p:sp>
      <p:pic>
        <p:nvPicPr>
          <p:cNvPr id="1026" name="Picture 2" descr="Car Insurance Fraud in Saudi | wakeel">
            <a:extLst>
              <a:ext uri="{FF2B5EF4-FFF2-40B4-BE49-F238E27FC236}">
                <a16:creationId xmlns:a16="http://schemas.microsoft.com/office/drawing/2014/main" id="{AA2C58D6-03A7-15E1-EC9F-14AA169D54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68200" y="2783804"/>
            <a:ext cx="5372100" cy="3180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8494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622884" y="3610063"/>
            <a:ext cx="4041271" cy="4876194"/>
            <a:chOff x="0" y="0"/>
            <a:chExt cx="1906579" cy="2300476"/>
          </a:xfrm>
        </p:grpSpPr>
        <p:sp>
          <p:nvSpPr>
            <p:cNvPr id="3" name="Freeform 3"/>
            <p:cNvSpPr/>
            <p:nvPr/>
          </p:nvSpPr>
          <p:spPr>
            <a:xfrm>
              <a:off x="0" y="0"/>
              <a:ext cx="1906579" cy="2300476"/>
            </a:xfrm>
            <a:custGeom>
              <a:avLst/>
              <a:gdLst/>
              <a:ahLst/>
              <a:cxnLst/>
              <a:rect l="l" t="t" r="r" b="b"/>
              <a:pathLst>
                <a:path w="1906579" h="2300476">
                  <a:moveTo>
                    <a:pt x="0" y="0"/>
                  </a:moveTo>
                  <a:lnTo>
                    <a:pt x="1906579" y="0"/>
                  </a:lnTo>
                  <a:lnTo>
                    <a:pt x="1906579" y="2300476"/>
                  </a:lnTo>
                  <a:lnTo>
                    <a:pt x="0" y="2300476"/>
                  </a:lnTo>
                  <a:close/>
                </a:path>
              </a:pathLst>
            </a:custGeom>
            <a:solidFill>
              <a:srgbClr val="000000">
                <a:alpha val="0"/>
              </a:srgbClr>
            </a:solidFill>
            <a:ln w="38100" cap="sq">
              <a:solidFill>
                <a:srgbClr val="000000"/>
              </a:solidFill>
              <a:prstDash val="solid"/>
              <a:miter/>
            </a:ln>
          </p:spPr>
          <p:txBody>
            <a:bodyPr/>
            <a:lstStyle/>
            <a:p>
              <a:endParaRPr lang="en-IN"/>
            </a:p>
          </p:txBody>
        </p:sp>
        <p:sp>
          <p:nvSpPr>
            <p:cNvPr id="4" name="TextBox 4"/>
            <p:cNvSpPr txBox="1"/>
            <p:nvPr/>
          </p:nvSpPr>
          <p:spPr>
            <a:xfrm>
              <a:off x="0" y="-28575"/>
              <a:ext cx="1906579" cy="2329051"/>
            </a:xfrm>
            <a:prstGeom prst="rect">
              <a:avLst/>
            </a:prstGeom>
          </p:spPr>
          <p:txBody>
            <a:bodyPr lIns="50800" tIns="50800" rIns="50800" bIns="50800" rtlCol="0" anchor="ctr"/>
            <a:lstStyle/>
            <a:p>
              <a:pPr algn="ctr">
                <a:lnSpc>
                  <a:spcPts val="1540"/>
                </a:lnSpc>
                <a:spcBef>
                  <a:spcPct val="0"/>
                </a:spcBef>
              </a:pPr>
              <a:endParaRPr/>
            </a:p>
          </p:txBody>
        </p:sp>
      </p:grpSp>
      <p:grpSp>
        <p:nvGrpSpPr>
          <p:cNvPr id="5" name="Group 5"/>
          <p:cNvGrpSpPr/>
          <p:nvPr/>
        </p:nvGrpSpPr>
        <p:grpSpPr>
          <a:xfrm>
            <a:off x="9269364" y="3610063"/>
            <a:ext cx="4041271" cy="4876194"/>
            <a:chOff x="0" y="0"/>
            <a:chExt cx="1906579" cy="2300476"/>
          </a:xfrm>
        </p:grpSpPr>
        <p:sp>
          <p:nvSpPr>
            <p:cNvPr id="6" name="Freeform 6"/>
            <p:cNvSpPr/>
            <p:nvPr/>
          </p:nvSpPr>
          <p:spPr>
            <a:xfrm>
              <a:off x="0" y="0"/>
              <a:ext cx="1906579" cy="2300476"/>
            </a:xfrm>
            <a:custGeom>
              <a:avLst/>
              <a:gdLst/>
              <a:ahLst/>
              <a:cxnLst/>
              <a:rect l="l" t="t" r="r" b="b"/>
              <a:pathLst>
                <a:path w="1906579" h="2300476">
                  <a:moveTo>
                    <a:pt x="0" y="0"/>
                  </a:moveTo>
                  <a:lnTo>
                    <a:pt x="1906579" y="0"/>
                  </a:lnTo>
                  <a:lnTo>
                    <a:pt x="1906579" y="2300476"/>
                  </a:lnTo>
                  <a:lnTo>
                    <a:pt x="0" y="2300476"/>
                  </a:lnTo>
                  <a:close/>
                </a:path>
              </a:pathLst>
            </a:custGeom>
            <a:solidFill>
              <a:srgbClr val="000000">
                <a:alpha val="0"/>
              </a:srgbClr>
            </a:solidFill>
            <a:ln w="38100" cap="sq">
              <a:solidFill>
                <a:srgbClr val="000000"/>
              </a:solidFill>
              <a:prstDash val="solid"/>
              <a:miter/>
            </a:ln>
          </p:spPr>
          <p:txBody>
            <a:bodyPr/>
            <a:lstStyle/>
            <a:p>
              <a:endParaRPr lang="en-IN"/>
            </a:p>
          </p:txBody>
        </p:sp>
        <p:sp>
          <p:nvSpPr>
            <p:cNvPr id="7" name="TextBox 7"/>
            <p:cNvSpPr txBox="1"/>
            <p:nvPr/>
          </p:nvSpPr>
          <p:spPr>
            <a:xfrm>
              <a:off x="0" y="-28575"/>
              <a:ext cx="1906579" cy="2329051"/>
            </a:xfrm>
            <a:prstGeom prst="rect">
              <a:avLst/>
            </a:prstGeom>
          </p:spPr>
          <p:txBody>
            <a:bodyPr lIns="50800" tIns="50800" rIns="50800" bIns="50800" rtlCol="0" anchor="ctr"/>
            <a:lstStyle/>
            <a:p>
              <a:pPr algn="ctr">
                <a:lnSpc>
                  <a:spcPts val="1540"/>
                </a:lnSpc>
                <a:spcBef>
                  <a:spcPct val="0"/>
                </a:spcBef>
              </a:pPr>
              <a:endParaRPr/>
            </a:p>
          </p:txBody>
        </p:sp>
      </p:grpSp>
      <p:grpSp>
        <p:nvGrpSpPr>
          <p:cNvPr id="8" name="Group 8"/>
          <p:cNvGrpSpPr/>
          <p:nvPr/>
        </p:nvGrpSpPr>
        <p:grpSpPr>
          <a:xfrm>
            <a:off x="4944157" y="3610063"/>
            <a:ext cx="4041271" cy="4876194"/>
            <a:chOff x="0" y="0"/>
            <a:chExt cx="1906579" cy="2300476"/>
          </a:xfrm>
        </p:grpSpPr>
        <p:sp>
          <p:nvSpPr>
            <p:cNvPr id="9" name="Freeform 9"/>
            <p:cNvSpPr/>
            <p:nvPr/>
          </p:nvSpPr>
          <p:spPr>
            <a:xfrm>
              <a:off x="0" y="0"/>
              <a:ext cx="1906579" cy="2300476"/>
            </a:xfrm>
            <a:custGeom>
              <a:avLst/>
              <a:gdLst/>
              <a:ahLst/>
              <a:cxnLst/>
              <a:rect l="l" t="t" r="r" b="b"/>
              <a:pathLst>
                <a:path w="1906579" h="2300476">
                  <a:moveTo>
                    <a:pt x="0" y="0"/>
                  </a:moveTo>
                  <a:lnTo>
                    <a:pt x="1906579" y="0"/>
                  </a:lnTo>
                  <a:lnTo>
                    <a:pt x="1906579" y="2300476"/>
                  </a:lnTo>
                  <a:lnTo>
                    <a:pt x="0" y="2300476"/>
                  </a:lnTo>
                  <a:close/>
                </a:path>
              </a:pathLst>
            </a:custGeom>
            <a:solidFill>
              <a:srgbClr val="000000">
                <a:alpha val="0"/>
              </a:srgbClr>
            </a:solidFill>
            <a:ln w="38100" cap="sq">
              <a:solidFill>
                <a:srgbClr val="000000"/>
              </a:solidFill>
              <a:prstDash val="solid"/>
              <a:miter/>
            </a:ln>
          </p:spPr>
          <p:txBody>
            <a:bodyPr/>
            <a:lstStyle/>
            <a:p>
              <a:endParaRPr lang="en-IN"/>
            </a:p>
          </p:txBody>
        </p:sp>
        <p:sp>
          <p:nvSpPr>
            <p:cNvPr id="10" name="TextBox 10"/>
            <p:cNvSpPr txBox="1"/>
            <p:nvPr/>
          </p:nvSpPr>
          <p:spPr>
            <a:xfrm>
              <a:off x="0" y="-28575"/>
              <a:ext cx="1906579" cy="2329051"/>
            </a:xfrm>
            <a:prstGeom prst="rect">
              <a:avLst/>
            </a:prstGeom>
          </p:spPr>
          <p:txBody>
            <a:bodyPr lIns="50800" tIns="50800" rIns="50800" bIns="50800" rtlCol="0" anchor="ctr"/>
            <a:lstStyle/>
            <a:p>
              <a:pPr algn="ctr">
                <a:lnSpc>
                  <a:spcPts val="1540"/>
                </a:lnSpc>
                <a:spcBef>
                  <a:spcPct val="0"/>
                </a:spcBef>
              </a:pPr>
              <a:endParaRPr/>
            </a:p>
          </p:txBody>
        </p:sp>
      </p:grpSp>
      <p:grpSp>
        <p:nvGrpSpPr>
          <p:cNvPr id="11" name="Group 11"/>
          <p:cNvGrpSpPr/>
          <p:nvPr/>
        </p:nvGrpSpPr>
        <p:grpSpPr>
          <a:xfrm>
            <a:off x="13590636" y="3610063"/>
            <a:ext cx="4041271" cy="4876194"/>
            <a:chOff x="0" y="0"/>
            <a:chExt cx="1906579" cy="2300476"/>
          </a:xfrm>
        </p:grpSpPr>
        <p:sp>
          <p:nvSpPr>
            <p:cNvPr id="12" name="Freeform 12"/>
            <p:cNvSpPr/>
            <p:nvPr/>
          </p:nvSpPr>
          <p:spPr>
            <a:xfrm>
              <a:off x="0" y="0"/>
              <a:ext cx="1906579" cy="2300476"/>
            </a:xfrm>
            <a:custGeom>
              <a:avLst/>
              <a:gdLst/>
              <a:ahLst/>
              <a:cxnLst/>
              <a:rect l="l" t="t" r="r" b="b"/>
              <a:pathLst>
                <a:path w="1906579" h="2300476">
                  <a:moveTo>
                    <a:pt x="0" y="0"/>
                  </a:moveTo>
                  <a:lnTo>
                    <a:pt x="1906579" y="0"/>
                  </a:lnTo>
                  <a:lnTo>
                    <a:pt x="1906579" y="2300476"/>
                  </a:lnTo>
                  <a:lnTo>
                    <a:pt x="0" y="2300476"/>
                  </a:lnTo>
                  <a:close/>
                </a:path>
              </a:pathLst>
            </a:custGeom>
            <a:solidFill>
              <a:srgbClr val="000000">
                <a:alpha val="0"/>
              </a:srgbClr>
            </a:solidFill>
            <a:ln w="38100" cap="sq">
              <a:solidFill>
                <a:srgbClr val="000000"/>
              </a:solidFill>
              <a:prstDash val="solid"/>
              <a:miter/>
            </a:ln>
          </p:spPr>
          <p:txBody>
            <a:bodyPr/>
            <a:lstStyle/>
            <a:p>
              <a:endParaRPr lang="en-IN"/>
            </a:p>
          </p:txBody>
        </p:sp>
        <p:sp>
          <p:nvSpPr>
            <p:cNvPr id="13" name="TextBox 13"/>
            <p:cNvSpPr txBox="1"/>
            <p:nvPr/>
          </p:nvSpPr>
          <p:spPr>
            <a:xfrm>
              <a:off x="0" y="-28575"/>
              <a:ext cx="1906579" cy="2329051"/>
            </a:xfrm>
            <a:prstGeom prst="rect">
              <a:avLst/>
            </a:prstGeom>
          </p:spPr>
          <p:txBody>
            <a:bodyPr lIns="50800" tIns="50800" rIns="50800" bIns="50800" rtlCol="0" anchor="ctr"/>
            <a:lstStyle/>
            <a:p>
              <a:pPr algn="ctr">
                <a:lnSpc>
                  <a:spcPts val="1540"/>
                </a:lnSpc>
                <a:spcBef>
                  <a:spcPct val="0"/>
                </a:spcBef>
              </a:pPr>
              <a:endParaRPr/>
            </a:p>
          </p:txBody>
        </p:sp>
      </p:grpSp>
      <p:sp>
        <p:nvSpPr>
          <p:cNvPr id="14" name="Freeform 14"/>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3"/>
            <a:stretch>
              <a:fillRect l="-7693" t="-146396" r="-54504" b="-18271"/>
            </a:stretch>
          </a:blipFill>
        </p:spPr>
        <p:txBody>
          <a:bodyPr/>
          <a:lstStyle/>
          <a:p>
            <a:endParaRPr lang="en-IN"/>
          </a:p>
        </p:txBody>
      </p:sp>
      <p:sp>
        <p:nvSpPr>
          <p:cNvPr id="15" name="AutoShape 15"/>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16" name="AutoShape 16"/>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17" name="TextBox 17"/>
          <p:cNvSpPr txBox="1"/>
          <p:nvPr/>
        </p:nvSpPr>
        <p:spPr>
          <a:xfrm>
            <a:off x="2352252" y="1813466"/>
            <a:ext cx="13259019" cy="756169"/>
          </a:xfrm>
          <a:prstGeom prst="rect">
            <a:avLst/>
          </a:prstGeom>
        </p:spPr>
        <p:txBody>
          <a:bodyPr wrap="square" lIns="0" tIns="0" rIns="0" bIns="0" rtlCol="0" anchor="t">
            <a:spAutoFit/>
          </a:bodyPr>
          <a:lstStyle/>
          <a:p>
            <a:pPr algn="ctr">
              <a:lnSpc>
                <a:spcPts val="6293"/>
              </a:lnSpc>
            </a:pPr>
            <a:r>
              <a:rPr lang="en-US" sz="4495" b="1" dirty="0">
                <a:solidFill>
                  <a:srgbClr val="000000"/>
                </a:solidFill>
                <a:latin typeface="Merriweather Bold"/>
                <a:ea typeface="Merriweather Bold"/>
                <a:cs typeface="Merriweather Bold"/>
                <a:sym typeface="Merriweather Bold"/>
              </a:rPr>
              <a:t>Understanding the Business Problem &amp; Value</a:t>
            </a:r>
          </a:p>
        </p:txBody>
      </p:sp>
      <p:grpSp>
        <p:nvGrpSpPr>
          <p:cNvPr id="18" name="Group 18"/>
          <p:cNvGrpSpPr/>
          <p:nvPr/>
        </p:nvGrpSpPr>
        <p:grpSpPr>
          <a:xfrm>
            <a:off x="617136" y="3616868"/>
            <a:ext cx="4041271" cy="749424"/>
            <a:chOff x="0" y="0"/>
            <a:chExt cx="1906579" cy="353561"/>
          </a:xfrm>
        </p:grpSpPr>
        <p:sp>
          <p:nvSpPr>
            <p:cNvPr id="19" name="Freeform 19"/>
            <p:cNvSpPr/>
            <p:nvPr/>
          </p:nvSpPr>
          <p:spPr>
            <a:xfrm>
              <a:off x="0" y="0"/>
              <a:ext cx="1906579" cy="353561"/>
            </a:xfrm>
            <a:custGeom>
              <a:avLst/>
              <a:gdLst/>
              <a:ahLst/>
              <a:cxnLst/>
              <a:rect l="l" t="t" r="r" b="b"/>
              <a:pathLst>
                <a:path w="1906579" h="353561">
                  <a:moveTo>
                    <a:pt x="0" y="0"/>
                  </a:moveTo>
                  <a:lnTo>
                    <a:pt x="1906579" y="0"/>
                  </a:lnTo>
                  <a:lnTo>
                    <a:pt x="1906579" y="353561"/>
                  </a:lnTo>
                  <a:lnTo>
                    <a:pt x="0" y="353561"/>
                  </a:lnTo>
                  <a:close/>
                </a:path>
              </a:pathLst>
            </a:custGeom>
            <a:solidFill>
              <a:srgbClr val="000000"/>
            </a:solidFill>
            <a:ln w="38100" cap="sq">
              <a:solidFill>
                <a:srgbClr val="000000"/>
              </a:solidFill>
              <a:prstDash val="solid"/>
              <a:miter/>
            </a:ln>
          </p:spPr>
          <p:txBody>
            <a:bodyPr/>
            <a:lstStyle/>
            <a:p>
              <a:endParaRPr lang="en-IN"/>
            </a:p>
          </p:txBody>
        </p:sp>
        <p:sp>
          <p:nvSpPr>
            <p:cNvPr id="20" name="TextBox 20"/>
            <p:cNvSpPr txBox="1"/>
            <p:nvPr/>
          </p:nvSpPr>
          <p:spPr>
            <a:xfrm>
              <a:off x="0" y="-28575"/>
              <a:ext cx="1906579" cy="382136"/>
            </a:xfrm>
            <a:prstGeom prst="rect">
              <a:avLst/>
            </a:prstGeom>
          </p:spPr>
          <p:txBody>
            <a:bodyPr lIns="50800" tIns="50800" rIns="50800" bIns="50800" rtlCol="0" anchor="ctr"/>
            <a:lstStyle/>
            <a:p>
              <a:pPr algn="ctr">
                <a:lnSpc>
                  <a:spcPts val="1540"/>
                </a:lnSpc>
                <a:spcBef>
                  <a:spcPct val="0"/>
                </a:spcBef>
              </a:pPr>
              <a:endParaRPr/>
            </a:p>
          </p:txBody>
        </p:sp>
      </p:grpSp>
      <p:grpSp>
        <p:nvGrpSpPr>
          <p:cNvPr id="21" name="Group 21"/>
          <p:cNvGrpSpPr/>
          <p:nvPr/>
        </p:nvGrpSpPr>
        <p:grpSpPr>
          <a:xfrm>
            <a:off x="4951867" y="3636871"/>
            <a:ext cx="4041271" cy="749424"/>
            <a:chOff x="0" y="0"/>
            <a:chExt cx="1906579" cy="353561"/>
          </a:xfrm>
        </p:grpSpPr>
        <p:sp>
          <p:nvSpPr>
            <p:cNvPr id="22" name="Freeform 22"/>
            <p:cNvSpPr/>
            <p:nvPr/>
          </p:nvSpPr>
          <p:spPr>
            <a:xfrm>
              <a:off x="0" y="0"/>
              <a:ext cx="1906579" cy="353561"/>
            </a:xfrm>
            <a:custGeom>
              <a:avLst/>
              <a:gdLst/>
              <a:ahLst/>
              <a:cxnLst/>
              <a:rect l="l" t="t" r="r" b="b"/>
              <a:pathLst>
                <a:path w="1906579" h="353561">
                  <a:moveTo>
                    <a:pt x="0" y="0"/>
                  </a:moveTo>
                  <a:lnTo>
                    <a:pt x="1906579" y="0"/>
                  </a:lnTo>
                  <a:lnTo>
                    <a:pt x="1906579" y="353561"/>
                  </a:lnTo>
                  <a:lnTo>
                    <a:pt x="0" y="353561"/>
                  </a:lnTo>
                  <a:close/>
                </a:path>
              </a:pathLst>
            </a:custGeom>
            <a:solidFill>
              <a:srgbClr val="000000"/>
            </a:solidFill>
            <a:ln w="38100" cap="sq">
              <a:solidFill>
                <a:srgbClr val="000000"/>
              </a:solidFill>
              <a:prstDash val="solid"/>
              <a:miter/>
            </a:ln>
          </p:spPr>
          <p:txBody>
            <a:bodyPr/>
            <a:lstStyle/>
            <a:p>
              <a:endParaRPr lang="en-IN"/>
            </a:p>
          </p:txBody>
        </p:sp>
        <p:sp>
          <p:nvSpPr>
            <p:cNvPr id="23" name="TextBox 23"/>
            <p:cNvSpPr txBox="1"/>
            <p:nvPr/>
          </p:nvSpPr>
          <p:spPr>
            <a:xfrm>
              <a:off x="0" y="-28575"/>
              <a:ext cx="1906579" cy="382136"/>
            </a:xfrm>
            <a:prstGeom prst="rect">
              <a:avLst/>
            </a:prstGeom>
          </p:spPr>
          <p:txBody>
            <a:bodyPr lIns="50800" tIns="50800" rIns="50800" bIns="50800" rtlCol="0" anchor="ctr"/>
            <a:lstStyle/>
            <a:p>
              <a:pPr algn="ctr">
                <a:lnSpc>
                  <a:spcPts val="1540"/>
                </a:lnSpc>
                <a:spcBef>
                  <a:spcPct val="0"/>
                </a:spcBef>
              </a:pPr>
              <a:endParaRPr/>
            </a:p>
          </p:txBody>
        </p:sp>
      </p:grpSp>
      <p:grpSp>
        <p:nvGrpSpPr>
          <p:cNvPr id="24" name="Group 24"/>
          <p:cNvGrpSpPr/>
          <p:nvPr/>
        </p:nvGrpSpPr>
        <p:grpSpPr>
          <a:xfrm>
            <a:off x="9269364" y="3636871"/>
            <a:ext cx="4041271" cy="749424"/>
            <a:chOff x="0" y="0"/>
            <a:chExt cx="1906579" cy="353561"/>
          </a:xfrm>
        </p:grpSpPr>
        <p:sp>
          <p:nvSpPr>
            <p:cNvPr id="25" name="Freeform 25"/>
            <p:cNvSpPr/>
            <p:nvPr/>
          </p:nvSpPr>
          <p:spPr>
            <a:xfrm>
              <a:off x="0" y="0"/>
              <a:ext cx="1906579" cy="353561"/>
            </a:xfrm>
            <a:custGeom>
              <a:avLst/>
              <a:gdLst/>
              <a:ahLst/>
              <a:cxnLst/>
              <a:rect l="l" t="t" r="r" b="b"/>
              <a:pathLst>
                <a:path w="1906579" h="353561">
                  <a:moveTo>
                    <a:pt x="0" y="0"/>
                  </a:moveTo>
                  <a:lnTo>
                    <a:pt x="1906579" y="0"/>
                  </a:lnTo>
                  <a:lnTo>
                    <a:pt x="1906579" y="353561"/>
                  </a:lnTo>
                  <a:lnTo>
                    <a:pt x="0" y="353561"/>
                  </a:lnTo>
                  <a:close/>
                </a:path>
              </a:pathLst>
            </a:custGeom>
            <a:solidFill>
              <a:srgbClr val="000000"/>
            </a:solidFill>
            <a:ln w="38100" cap="sq">
              <a:solidFill>
                <a:srgbClr val="000000"/>
              </a:solidFill>
              <a:prstDash val="solid"/>
              <a:miter/>
            </a:ln>
          </p:spPr>
          <p:txBody>
            <a:bodyPr/>
            <a:lstStyle/>
            <a:p>
              <a:endParaRPr lang="en-IN"/>
            </a:p>
          </p:txBody>
        </p:sp>
        <p:sp>
          <p:nvSpPr>
            <p:cNvPr id="26" name="TextBox 26"/>
            <p:cNvSpPr txBox="1"/>
            <p:nvPr/>
          </p:nvSpPr>
          <p:spPr>
            <a:xfrm>
              <a:off x="0" y="-28575"/>
              <a:ext cx="1906579" cy="382136"/>
            </a:xfrm>
            <a:prstGeom prst="rect">
              <a:avLst/>
            </a:prstGeom>
          </p:spPr>
          <p:txBody>
            <a:bodyPr lIns="50800" tIns="50800" rIns="50800" bIns="50800" rtlCol="0" anchor="ctr"/>
            <a:lstStyle/>
            <a:p>
              <a:pPr algn="ctr">
                <a:lnSpc>
                  <a:spcPts val="1540"/>
                </a:lnSpc>
                <a:spcBef>
                  <a:spcPct val="0"/>
                </a:spcBef>
              </a:pPr>
              <a:endParaRPr/>
            </a:p>
          </p:txBody>
        </p:sp>
      </p:grpSp>
      <p:grpSp>
        <p:nvGrpSpPr>
          <p:cNvPr id="27" name="Group 27"/>
          <p:cNvGrpSpPr/>
          <p:nvPr/>
        </p:nvGrpSpPr>
        <p:grpSpPr>
          <a:xfrm>
            <a:off x="13590636" y="3656873"/>
            <a:ext cx="4041271" cy="749424"/>
            <a:chOff x="0" y="0"/>
            <a:chExt cx="1906579" cy="353561"/>
          </a:xfrm>
        </p:grpSpPr>
        <p:sp>
          <p:nvSpPr>
            <p:cNvPr id="28" name="Freeform 28"/>
            <p:cNvSpPr/>
            <p:nvPr/>
          </p:nvSpPr>
          <p:spPr>
            <a:xfrm>
              <a:off x="0" y="0"/>
              <a:ext cx="1906579" cy="353561"/>
            </a:xfrm>
            <a:custGeom>
              <a:avLst/>
              <a:gdLst/>
              <a:ahLst/>
              <a:cxnLst/>
              <a:rect l="l" t="t" r="r" b="b"/>
              <a:pathLst>
                <a:path w="1906579" h="353561">
                  <a:moveTo>
                    <a:pt x="0" y="0"/>
                  </a:moveTo>
                  <a:lnTo>
                    <a:pt x="1906579" y="0"/>
                  </a:lnTo>
                  <a:lnTo>
                    <a:pt x="1906579" y="353561"/>
                  </a:lnTo>
                  <a:lnTo>
                    <a:pt x="0" y="353561"/>
                  </a:lnTo>
                  <a:close/>
                </a:path>
              </a:pathLst>
            </a:custGeom>
            <a:solidFill>
              <a:srgbClr val="000000"/>
            </a:solidFill>
            <a:ln w="38100" cap="sq">
              <a:solidFill>
                <a:srgbClr val="000000"/>
              </a:solidFill>
              <a:prstDash val="solid"/>
              <a:miter/>
            </a:ln>
          </p:spPr>
          <p:txBody>
            <a:bodyPr/>
            <a:lstStyle/>
            <a:p>
              <a:endParaRPr lang="en-IN"/>
            </a:p>
          </p:txBody>
        </p:sp>
        <p:sp>
          <p:nvSpPr>
            <p:cNvPr id="29" name="TextBox 29"/>
            <p:cNvSpPr txBox="1"/>
            <p:nvPr/>
          </p:nvSpPr>
          <p:spPr>
            <a:xfrm>
              <a:off x="0" y="-28575"/>
              <a:ext cx="1906579" cy="382136"/>
            </a:xfrm>
            <a:prstGeom prst="rect">
              <a:avLst/>
            </a:prstGeom>
          </p:spPr>
          <p:txBody>
            <a:bodyPr lIns="50800" tIns="50800" rIns="50800" bIns="50800" rtlCol="0" anchor="ctr"/>
            <a:lstStyle/>
            <a:p>
              <a:pPr algn="ctr">
                <a:lnSpc>
                  <a:spcPts val="1540"/>
                </a:lnSpc>
                <a:spcBef>
                  <a:spcPct val="0"/>
                </a:spcBef>
              </a:pPr>
              <a:endParaRPr/>
            </a:p>
          </p:txBody>
        </p:sp>
      </p:grpSp>
      <p:sp>
        <p:nvSpPr>
          <p:cNvPr id="30" name="TextBox 30"/>
          <p:cNvSpPr txBox="1"/>
          <p:nvPr/>
        </p:nvSpPr>
        <p:spPr>
          <a:xfrm>
            <a:off x="1117474" y="3776632"/>
            <a:ext cx="3052092" cy="422275"/>
          </a:xfrm>
          <a:prstGeom prst="rect">
            <a:avLst/>
          </a:prstGeom>
        </p:spPr>
        <p:txBody>
          <a:bodyPr lIns="0" tIns="0" rIns="0" bIns="0" rtlCol="0" anchor="t">
            <a:spAutoFit/>
          </a:bodyPr>
          <a:lstStyle/>
          <a:p>
            <a:pPr algn="ctr">
              <a:lnSpc>
                <a:spcPts val="3499"/>
              </a:lnSpc>
            </a:pPr>
            <a:r>
              <a:rPr lang="en-US" sz="2499">
                <a:solidFill>
                  <a:srgbClr val="FFFFFF"/>
                </a:solidFill>
                <a:latin typeface="Roboto"/>
                <a:ea typeface="Roboto"/>
                <a:cs typeface="Roboto"/>
                <a:sym typeface="Roboto"/>
              </a:rPr>
              <a:t>Business Problem</a:t>
            </a:r>
          </a:p>
        </p:txBody>
      </p:sp>
      <p:sp>
        <p:nvSpPr>
          <p:cNvPr id="31" name="TextBox 31"/>
          <p:cNvSpPr txBox="1"/>
          <p:nvPr/>
        </p:nvSpPr>
        <p:spPr>
          <a:xfrm>
            <a:off x="5428310" y="3796635"/>
            <a:ext cx="3182188" cy="422275"/>
          </a:xfrm>
          <a:prstGeom prst="rect">
            <a:avLst/>
          </a:prstGeom>
        </p:spPr>
        <p:txBody>
          <a:bodyPr lIns="0" tIns="0" rIns="0" bIns="0" rtlCol="0" anchor="t">
            <a:spAutoFit/>
          </a:bodyPr>
          <a:lstStyle/>
          <a:p>
            <a:pPr algn="ctr">
              <a:lnSpc>
                <a:spcPts val="3499"/>
              </a:lnSpc>
            </a:pPr>
            <a:r>
              <a:rPr lang="en-US" sz="2499">
                <a:solidFill>
                  <a:srgbClr val="FFFFFF"/>
                </a:solidFill>
                <a:latin typeface="Roboto"/>
                <a:ea typeface="Roboto"/>
                <a:cs typeface="Roboto"/>
                <a:sym typeface="Roboto"/>
              </a:rPr>
              <a:t>Why It Matters</a:t>
            </a:r>
          </a:p>
        </p:txBody>
      </p:sp>
      <p:sp>
        <p:nvSpPr>
          <p:cNvPr id="32" name="TextBox 32"/>
          <p:cNvSpPr txBox="1"/>
          <p:nvPr/>
        </p:nvSpPr>
        <p:spPr>
          <a:xfrm>
            <a:off x="9557918" y="3796635"/>
            <a:ext cx="3467938" cy="422275"/>
          </a:xfrm>
          <a:prstGeom prst="rect">
            <a:avLst/>
          </a:prstGeom>
        </p:spPr>
        <p:txBody>
          <a:bodyPr lIns="0" tIns="0" rIns="0" bIns="0" rtlCol="0" anchor="t">
            <a:spAutoFit/>
          </a:bodyPr>
          <a:lstStyle/>
          <a:p>
            <a:pPr algn="ctr">
              <a:lnSpc>
                <a:spcPts val="3499"/>
              </a:lnSpc>
            </a:pPr>
            <a:r>
              <a:rPr lang="en-US" sz="2499">
                <a:solidFill>
                  <a:srgbClr val="FFFFFF"/>
                </a:solidFill>
                <a:latin typeface="Roboto"/>
                <a:ea typeface="Roboto"/>
                <a:cs typeface="Roboto"/>
                <a:sym typeface="Roboto"/>
              </a:rPr>
              <a:t>What We Did</a:t>
            </a:r>
          </a:p>
        </p:txBody>
      </p:sp>
      <p:sp>
        <p:nvSpPr>
          <p:cNvPr id="33" name="TextBox 33"/>
          <p:cNvSpPr txBox="1"/>
          <p:nvPr/>
        </p:nvSpPr>
        <p:spPr>
          <a:xfrm>
            <a:off x="13879191" y="3816638"/>
            <a:ext cx="3467938" cy="422275"/>
          </a:xfrm>
          <a:prstGeom prst="rect">
            <a:avLst/>
          </a:prstGeom>
        </p:spPr>
        <p:txBody>
          <a:bodyPr lIns="0" tIns="0" rIns="0" bIns="0" rtlCol="0" anchor="t">
            <a:spAutoFit/>
          </a:bodyPr>
          <a:lstStyle/>
          <a:p>
            <a:pPr algn="ctr">
              <a:lnSpc>
                <a:spcPts val="3499"/>
              </a:lnSpc>
            </a:pPr>
            <a:r>
              <a:rPr lang="en-US" sz="2499">
                <a:solidFill>
                  <a:srgbClr val="FFFFFF"/>
                </a:solidFill>
                <a:latin typeface="Roboto"/>
                <a:ea typeface="Roboto"/>
                <a:cs typeface="Roboto"/>
                <a:sym typeface="Roboto"/>
              </a:rPr>
              <a:t>Key Value Added</a:t>
            </a:r>
          </a:p>
        </p:txBody>
      </p:sp>
      <p:sp>
        <p:nvSpPr>
          <p:cNvPr id="34" name="TextBox 34"/>
          <p:cNvSpPr txBox="1"/>
          <p:nvPr/>
        </p:nvSpPr>
        <p:spPr>
          <a:xfrm>
            <a:off x="891918" y="4690776"/>
            <a:ext cx="3491706" cy="3590727"/>
          </a:xfrm>
          <a:prstGeom prst="rect">
            <a:avLst/>
          </a:prstGeom>
        </p:spPr>
        <p:txBody>
          <a:bodyPr lIns="0" tIns="0" rIns="0" bIns="0" rtlCol="0" anchor="t">
            <a:spAutoFit/>
          </a:bodyPr>
          <a:lstStyle/>
          <a:p>
            <a:pPr algn="ctr">
              <a:lnSpc>
                <a:spcPts val="2800"/>
              </a:lnSpc>
            </a:pPr>
            <a:r>
              <a:rPr lang="en-US" sz="2500" dirty="0">
                <a:solidFill>
                  <a:srgbClr val="000000"/>
                </a:solidFill>
                <a:ea typeface="Roboto"/>
                <a:cs typeface="Roboto"/>
                <a:sym typeface="Roboto"/>
              </a:rPr>
              <a:t>Staged auto accidents cost the U.S. insurance industry $40-$80 billion annually, leading to an extra $500 per year for the average household through higher premiums and service costs. These are planned or exaggerated crashes used to exploit claims.</a:t>
            </a:r>
          </a:p>
        </p:txBody>
      </p:sp>
      <p:sp>
        <p:nvSpPr>
          <p:cNvPr id="35" name="TextBox 35"/>
          <p:cNvSpPr txBox="1"/>
          <p:nvPr/>
        </p:nvSpPr>
        <p:spPr>
          <a:xfrm>
            <a:off x="5218939" y="4733341"/>
            <a:ext cx="3491706" cy="2513509"/>
          </a:xfrm>
          <a:prstGeom prst="rect">
            <a:avLst/>
          </a:prstGeom>
        </p:spPr>
        <p:txBody>
          <a:bodyPr lIns="0" tIns="0" rIns="0" bIns="0" rtlCol="0" anchor="t">
            <a:spAutoFit/>
          </a:bodyPr>
          <a:lstStyle/>
          <a:p>
            <a:pPr algn="ctr">
              <a:lnSpc>
                <a:spcPts val="2800"/>
              </a:lnSpc>
            </a:pPr>
            <a:r>
              <a:rPr lang="en-US" sz="2500" dirty="0">
                <a:solidFill>
                  <a:srgbClr val="000000"/>
                </a:solidFill>
                <a:ea typeface="Roboto"/>
                <a:cs typeface="Roboto"/>
                <a:sym typeface="Roboto"/>
              </a:rPr>
              <a:t>Traditional fraud systems miss subtle patterns or detect fraud too late - leading to false payouts (revenue loss) and delayed service for real customers (damaged trust).</a:t>
            </a:r>
          </a:p>
        </p:txBody>
      </p:sp>
      <p:sp>
        <p:nvSpPr>
          <p:cNvPr id="36" name="TextBox 36"/>
          <p:cNvSpPr txBox="1"/>
          <p:nvPr/>
        </p:nvSpPr>
        <p:spPr>
          <a:xfrm>
            <a:off x="9318171" y="4733341"/>
            <a:ext cx="3491706" cy="2513509"/>
          </a:xfrm>
          <a:prstGeom prst="rect">
            <a:avLst/>
          </a:prstGeom>
        </p:spPr>
        <p:txBody>
          <a:bodyPr lIns="0" tIns="0" rIns="0" bIns="0" rtlCol="0" anchor="t">
            <a:spAutoFit/>
          </a:bodyPr>
          <a:lstStyle/>
          <a:p>
            <a:pPr algn="ctr">
              <a:lnSpc>
                <a:spcPts val="2800"/>
              </a:lnSpc>
            </a:pPr>
            <a:r>
              <a:rPr lang="en-US" sz="2500" dirty="0">
                <a:solidFill>
                  <a:srgbClr val="000000"/>
                </a:solidFill>
                <a:ea typeface="Roboto"/>
                <a:cs typeface="Roboto"/>
                <a:sym typeface="Roboto"/>
              </a:rPr>
              <a:t>We built a machine learning model that detects hidden patterns of fraud at the First Notice of Loss using structured claims data and insurer logic.</a:t>
            </a:r>
          </a:p>
        </p:txBody>
      </p:sp>
      <p:sp>
        <p:nvSpPr>
          <p:cNvPr id="37" name="TextBox 37"/>
          <p:cNvSpPr txBox="1"/>
          <p:nvPr/>
        </p:nvSpPr>
        <p:spPr>
          <a:xfrm>
            <a:off x="13855423" y="4733341"/>
            <a:ext cx="3491706" cy="3231654"/>
          </a:xfrm>
          <a:prstGeom prst="rect">
            <a:avLst/>
          </a:prstGeom>
        </p:spPr>
        <p:txBody>
          <a:bodyPr lIns="0" tIns="0" rIns="0" bIns="0" rtlCol="0" anchor="t">
            <a:spAutoFit/>
          </a:bodyPr>
          <a:lstStyle/>
          <a:p>
            <a:pPr algn="ctr">
              <a:lnSpc>
                <a:spcPts val="2800"/>
              </a:lnSpc>
            </a:pPr>
            <a:r>
              <a:rPr lang="en-US" sz="2500" dirty="0">
                <a:solidFill>
                  <a:srgbClr val="000000"/>
                </a:solidFill>
                <a:ea typeface="Roboto"/>
                <a:cs typeface="Roboto"/>
                <a:sym typeface="Roboto"/>
              </a:rPr>
              <a:t>Reduced false payouts, accelerated claim processing through risk-based triaging and improved fraud catch accuracy by 28%. Resulting in estimated fraud savings of approximately $1,665,000.</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649343" y="2836579"/>
            <a:ext cx="8494657" cy="5963171"/>
          </a:xfrm>
          <a:prstGeom prst="rect">
            <a:avLst/>
          </a:prstGeom>
        </p:spPr>
        <p:txBody>
          <a:bodyPr wrap="square" lIns="0" tIns="0" rIns="0" bIns="0" rtlCol="0" anchor="t">
            <a:spAutoFit/>
          </a:bodyPr>
          <a:lstStyle/>
          <a:p>
            <a:pPr algn="just">
              <a:lnSpc>
                <a:spcPts val="3079"/>
              </a:lnSpc>
            </a:pPr>
            <a:r>
              <a:rPr lang="en-US" sz="2800" b="1" dirty="0">
                <a:solidFill>
                  <a:srgbClr val="000000"/>
                </a:solidFill>
                <a:ea typeface="Roboto Bold"/>
                <a:cs typeface="Roboto Bold"/>
                <a:sym typeface="Roboto Bold"/>
              </a:rPr>
              <a:t>How we made sense of fraud patterns:</a:t>
            </a:r>
          </a:p>
          <a:p>
            <a:pPr algn="just">
              <a:lnSpc>
                <a:spcPts val="3079"/>
              </a:lnSpc>
            </a:pPr>
            <a:r>
              <a:rPr lang="en-US" sz="2800" dirty="0">
                <a:solidFill>
                  <a:srgbClr val="000000"/>
                </a:solidFill>
                <a:ea typeface="Roboto"/>
                <a:cs typeface="Roboto"/>
                <a:sym typeface="Roboto"/>
              </a:rPr>
              <a:t>We grouped claims into actionable risk segments using insurer-defined rules and domain knowledge, including:</a:t>
            </a:r>
          </a:p>
          <a:p>
            <a:pPr algn="just">
              <a:lnSpc>
                <a:spcPts val="3079"/>
              </a:lnSpc>
            </a:pPr>
            <a:endParaRPr lang="en-US" sz="2800" dirty="0">
              <a:solidFill>
                <a:srgbClr val="000000"/>
              </a:solidFill>
              <a:ea typeface="Roboto"/>
              <a:cs typeface="Roboto"/>
              <a:sym typeface="Roboto"/>
            </a:endParaRPr>
          </a:p>
          <a:p>
            <a:pPr algn="just">
              <a:lnSpc>
                <a:spcPts val="3079"/>
              </a:lnSpc>
            </a:pPr>
            <a:r>
              <a:rPr lang="en-US" sz="2800" b="1" dirty="0">
                <a:solidFill>
                  <a:srgbClr val="000000"/>
                </a:solidFill>
                <a:ea typeface="Roboto Bold"/>
                <a:cs typeface="Roboto Bold"/>
                <a:sym typeface="Roboto Bold"/>
              </a:rPr>
              <a:t>Frequent Low-Amount Claimers</a:t>
            </a:r>
          </a:p>
          <a:p>
            <a:pPr algn="just">
              <a:lnSpc>
                <a:spcPts val="3079"/>
              </a:lnSpc>
            </a:pPr>
            <a:r>
              <a:rPr lang="en-US" sz="2800" dirty="0"/>
              <a:t>Customers who file numerous low-value claims throughout the year.</a:t>
            </a:r>
          </a:p>
          <a:p>
            <a:pPr algn="just">
              <a:lnSpc>
                <a:spcPts val="3079"/>
              </a:lnSpc>
            </a:pPr>
            <a:endParaRPr lang="en-US" sz="2800" dirty="0">
              <a:solidFill>
                <a:srgbClr val="000000"/>
              </a:solidFill>
              <a:ea typeface="Roboto"/>
              <a:cs typeface="Roboto"/>
              <a:sym typeface="Roboto"/>
            </a:endParaRPr>
          </a:p>
          <a:p>
            <a:pPr algn="just">
              <a:lnSpc>
                <a:spcPts val="3079"/>
              </a:lnSpc>
            </a:pPr>
            <a:r>
              <a:rPr lang="en-US" sz="2800" b="1" dirty="0">
                <a:solidFill>
                  <a:srgbClr val="000000"/>
                </a:solidFill>
                <a:ea typeface="Roboto Bold"/>
                <a:cs typeface="Roboto Bold"/>
                <a:sym typeface="Roboto Bold"/>
              </a:rPr>
              <a:t>Fast Filers</a:t>
            </a:r>
          </a:p>
          <a:p>
            <a:pPr algn="just">
              <a:lnSpc>
                <a:spcPts val="3079"/>
              </a:lnSpc>
            </a:pPr>
            <a:r>
              <a:rPr lang="en-US" sz="2800" dirty="0"/>
              <a:t>Claims submitted within an hour of the incident, often indicating suspicious behavior.</a:t>
            </a:r>
          </a:p>
          <a:p>
            <a:pPr algn="just">
              <a:lnSpc>
                <a:spcPts val="3079"/>
              </a:lnSpc>
            </a:pPr>
            <a:endParaRPr lang="en-US" sz="2800" dirty="0">
              <a:solidFill>
                <a:srgbClr val="000000"/>
              </a:solidFill>
              <a:ea typeface="Roboto"/>
              <a:cs typeface="Roboto"/>
              <a:sym typeface="Roboto"/>
            </a:endParaRPr>
          </a:p>
          <a:p>
            <a:pPr algn="just">
              <a:lnSpc>
                <a:spcPts val="3079"/>
              </a:lnSpc>
            </a:pPr>
            <a:r>
              <a:rPr lang="en-IN" sz="2800" b="1" dirty="0"/>
              <a:t>Unusual Repair Costs</a:t>
            </a:r>
          </a:p>
          <a:p>
            <a:pPr algn="just">
              <a:lnSpc>
                <a:spcPts val="3079"/>
              </a:lnSpc>
            </a:pPr>
            <a:r>
              <a:rPr lang="en-US" sz="2800" dirty="0"/>
              <a:t>Claims with significantly higher or lower-than-average repair costs for similar incidents.</a:t>
            </a:r>
            <a:endParaRPr lang="en-US" sz="2800" b="1" dirty="0">
              <a:solidFill>
                <a:srgbClr val="000000"/>
              </a:solidFill>
              <a:ea typeface="Roboto"/>
              <a:cs typeface="Roboto"/>
              <a:sym typeface="Roboto"/>
            </a:endParaRPr>
          </a:p>
        </p:txBody>
      </p:sp>
      <p:sp>
        <p:nvSpPr>
          <p:cNvPr id="6" name="TextBox 6"/>
          <p:cNvSpPr txBox="1"/>
          <p:nvPr/>
        </p:nvSpPr>
        <p:spPr>
          <a:xfrm>
            <a:off x="649343" y="1601893"/>
            <a:ext cx="12037957" cy="757087"/>
          </a:xfrm>
          <a:prstGeom prst="rect">
            <a:avLst/>
          </a:prstGeom>
        </p:spPr>
        <p:txBody>
          <a:bodyPr wrap="square"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Risk Segmentation &amp; Real-World Logic</a:t>
            </a:r>
          </a:p>
        </p:txBody>
      </p:sp>
      <p:sp>
        <p:nvSpPr>
          <p:cNvPr id="7" name="TextBox 7"/>
          <p:cNvSpPr txBox="1"/>
          <p:nvPr/>
        </p:nvSpPr>
        <p:spPr>
          <a:xfrm>
            <a:off x="9677400" y="2966529"/>
            <a:ext cx="7504057" cy="4372992"/>
          </a:xfrm>
          <a:prstGeom prst="rect">
            <a:avLst/>
          </a:prstGeom>
        </p:spPr>
        <p:txBody>
          <a:bodyPr lIns="0" tIns="0" rIns="0" bIns="0" rtlCol="0" anchor="t">
            <a:spAutoFit/>
          </a:bodyPr>
          <a:lstStyle/>
          <a:p>
            <a:pPr algn="just">
              <a:lnSpc>
                <a:spcPts val="3079"/>
              </a:lnSpc>
            </a:pPr>
            <a:r>
              <a:rPr lang="en-US" sz="2800" b="1" dirty="0">
                <a:solidFill>
                  <a:srgbClr val="000000"/>
                </a:solidFill>
                <a:ea typeface="Roboto Bold"/>
                <a:cs typeface="Roboto Bold"/>
                <a:sym typeface="Roboto Bold"/>
              </a:rPr>
              <a:t>Why it matters:</a:t>
            </a:r>
          </a:p>
          <a:p>
            <a:pPr algn="just">
              <a:lnSpc>
                <a:spcPts val="3079"/>
              </a:lnSpc>
            </a:pPr>
            <a:endParaRPr lang="en-US" sz="2800" b="1" dirty="0">
              <a:solidFill>
                <a:srgbClr val="000000"/>
              </a:solidFill>
              <a:ea typeface="Roboto Bold"/>
              <a:cs typeface="Roboto Bold"/>
              <a:sym typeface="Roboto Bold"/>
            </a:endParaRPr>
          </a:p>
          <a:p>
            <a:pPr marL="474979" lvl="1" indent="-237490" algn="just">
              <a:lnSpc>
                <a:spcPts val="3079"/>
              </a:lnSpc>
              <a:buFont typeface="Arial"/>
              <a:buChar char="•"/>
            </a:pPr>
            <a:r>
              <a:rPr lang="en-US" sz="2800" dirty="0">
                <a:solidFill>
                  <a:srgbClr val="000000"/>
                </a:solidFill>
                <a:ea typeface="Roboto"/>
                <a:cs typeface="Roboto"/>
                <a:sym typeface="Roboto"/>
              </a:rPr>
              <a:t>Segmentation reflects real-world fraud behavior used by investigators.</a:t>
            </a:r>
          </a:p>
          <a:p>
            <a:pPr marL="474979" lvl="1" indent="-237490" algn="just">
              <a:lnSpc>
                <a:spcPts val="3079"/>
              </a:lnSpc>
              <a:buFont typeface="Arial"/>
              <a:buChar char="•"/>
            </a:pPr>
            <a:r>
              <a:rPr lang="en-US" sz="2800" dirty="0">
                <a:solidFill>
                  <a:srgbClr val="000000"/>
                </a:solidFill>
                <a:ea typeface="Roboto"/>
                <a:cs typeface="Roboto"/>
                <a:sym typeface="Roboto"/>
              </a:rPr>
              <a:t>Helps detect organized fraud rings by identifying repeated vendor or claimant patterns.</a:t>
            </a:r>
          </a:p>
          <a:p>
            <a:pPr marL="474979" lvl="1" indent="-237490" algn="just">
              <a:lnSpc>
                <a:spcPts val="3079"/>
              </a:lnSpc>
              <a:buFont typeface="Arial"/>
              <a:buChar char="•"/>
            </a:pPr>
            <a:r>
              <a:rPr lang="en-US" sz="2800" dirty="0"/>
              <a:t>Enables early prioritization of high-risk claims</a:t>
            </a:r>
            <a:r>
              <a:rPr lang="en-US" sz="2800" dirty="0">
                <a:solidFill>
                  <a:srgbClr val="000000"/>
                </a:solidFill>
                <a:ea typeface="Roboto"/>
                <a:cs typeface="Roboto"/>
                <a:sym typeface="Roboto"/>
              </a:rPr>
              <a:t>.</a:t>
            </a:r>
          </a:p>
          <a:p>
            <a:pPr marL="474979" lvl="1" indent="-237490" algn="just">
              <a:lnSpc>
                <a:spcPts val="3079"/>
              </a:lnSpc>
              <a:buFont typeface="Arial"/>
              <a:buChar char="•"/>
            </a:pPr>
            <a:r>
              <a:rPr lang="en-US" sz="2800" dirty="0">
                <a:solidFill>
                  <a:srgbClr val="000000"/>
                </a:solidFill>
                <a:ea typeface="Roboto"/>
                <a:cs typeface="Roboto"/>
                <a:sym typeface="Roboto"/>
              </a:rPr>
              <a:t>Supports fraud triaging automation, reducing manual investigation time.</a:t>
            </a:r>
          </a:p>
          <a:p>
            <a:pPr marL="474979" lvl="1" indent="-237490" algn="just">
              <a:lnSpc>
                <a:spcPts val="3079"/>
              </a:lnSpc>
              <a:buFont typeface="Arial"/>
              <a:buChar char="•"/>
            </a:pPr>
            <a:r>
              <a:rPr lang="en-US" sz="2800" dirty="0"/>
              <a:t>Enhances model interpretability and business alignment.</a:t>
            </a:r>
            <a:endParaRPr lang="en-US" sz="2800" dirty="0">
              <a:solidFill>
                <a:srgbClr val="000000"/>
              </a:solidFill>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dirty="0"/>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1408181" y="1148111"/>
            <a:ext cx="8608671" cy="757087"/>
          </a:xfrm>
          <a:prstGeom prst="rect">
            <a:avLst/>
          </a:prstGeom>
        </p:spPr>
        <p:txBody>
          <a:bodyPr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Data, Features &amp; Model</a:t>
            </a:r>
          </a:p>
        </p:txBody>
      </p:sp>
      <p:sp>
        <p:nvSpPr>
          <p:cNvPr id="6" name="TextBox 6"/>
          <p:cNvSpPr txBox="1"/>
          <p:nvPr/>
        </p:nvSpPr>
        <p:spPr>
          <a:xfrm>
            <a:off x="1408178" y="2465728"/>
            <a:ext cx="7703161" cy="2385268"/>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Where did we get the data?</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We used synthetic claims data that safely simulates real-world auto insurance scenarios.</a:t>
            </a:r>
          </a:p>
          <a:p>
            <a:pPr marL="474979" lvl="1" indent="-237490" algn="l">
              <a:lnSpc>
                <a:spcPts val="3079"/>
              </a:lnSpc>
              <a:buFont typeface="Arial"/>
              <a:buChar char="•"/>
            </a:pPr>
            <a:r>
              <a:rPr lang="en-US" sz="2800" dirty="0">
                <a:solidFill>
                  <a:srgbClr val="000000"/>
                </a:solidFill>
                <a:ea typeface="Roboto"/>
                <a:cs typeface="Roboto"/>
                <a:sym typeface="Roboto"/>
              </a:rPr>
              <a:t>It avoids personal data risks and allows us to model rare fraud behaviors.</a:t>
            </a:r>
          </a:p>
        </p:txBody>
      </p:sp>
      <p:sp>
        <p:nvSpPr>
          <p:cNvPr id="7" name="TextBox 7"/>
          <p:cNvSpPr txBox="1"/>
          <p:nvPr/>
        </p:nvSpPr>
        <p:spPr>
          <a:xfrm>
            <a:off x="9519556" y="2465728"/>
            <a:ext cx="7703161" cy="357790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What we looked at:</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b="1" dirty="0">
                <a:solidFill>
                  <a:srgbClr val="000000"/>
                </a:solidFill>
                <a:ea typeface="Roboto Bold"/>
                <a:cs typeface="Roboto Bold"/>
                <a:sym typeface="Roboto Bold"/>
              </a:rPr>
              <a:t>Submission Delay</a:t>
            </a:r>
            <a:r>
              <a:rPr lang="en-US" sz="2800" dirty="0">
                <a:solidFill>
                  <a:srgbClr val="000000"/>
                </a:solidFill>
                <a:ea typeface="Roboto"/>
                <a:cs typeface="Roboto"/>
                <a:sym typeface="Roboto"/>
              </a:rPr>
              <a:t> - time between accident and claim filing</a:t>
            </a:r>
          </a:p>
          <a:p>
            <a:pPr marL="474979" lvl="1" indent="-237490" algn="l">
              <a:lnSpc>
                <a:spcPts val="3079"/>
              </a:lnSpc>
              <a:buFont typeface="Arial"/>
              <a:buChar char="•"/>
            </a:pPr>
            <a:r>
              <a:rPr lang="en-US" sz="2800" b="1" dirty="0">
                <a:solidFill>
                  <a:srgbClr val="000000"/>
                </a:solidFill>
                <a:ea typeface="Roboto Bold"/>
                <a:cs typeface="Roboto Bold"/>
                <a:sym typeface="Roboto Bold"/>
              </a:rPr>
              <a:t>Cost Ratio</a:t>
            </a:r>
            <a:r>
              <a:rPr lang="en-US" sz="2800" dirty="0">
                <a:solidFill>
                  <a:srgbClr val="000000"/>
                </a:solidFill>
                <a:ea typeface="Roboto"/>
                <a:cs typeface="Roboto"/>
                <a:sym typeface="Roboto"/>
              </a:rPr>
              <a:t> - repair cost vs. industry benchmarks</a:t>
            </a:r>
          </a:p>
          <a:p>
            <a:pPr marL="474979" lvl="1" indent="-237490" algn="l">
              <a:lnSpc>
                <a:spcPts val="3079"/>
              </a:lnSpc>
              <a:buFont typeface="Arial"/>
              <a:buChar char="•"/>
            </a:pPr>
            <a:r>
              <a:rPr lang="en-US" sz="2800" b="1" dirty="0">
                <a:solidFill>
                  <a:srgbClr val="000000"/>
                </a:solidFill>
                <a:ea typeface="Roboto Bold"/>
                <a:cs typeface="Roboto Bold"/>
                <a:sym typeface="Roboto Bold"/>
              </a:rPr>
              <a:t>Claim History</a:t>
            </a:r>
            <a:r>
              <a:rPr lang="en-US" sz="2800" dirty="0">
                <a:solidFill>
                  <a:srgbClr val="000000"/>
                </a:solidFill>
                <a:ea typeface="Roboto"/>
                <a:cs typeface="Roboto"/>
                <a:sym typeface="Roboto"/>
              </a:rPr>
              <a:t> - frequency of past claims, denied claim count</a:t>
            </a:r>
          </a:p>
          <a:p>
            <a:pPr marL="474979" lvl="1" indent="-237490" algn="l">
              <a:lnSpc>
                <a:spcPts val="3079"/>
              </a:lnSpc>
              <a:buFont typeface="Arial"/>
              <a:buChar char="•"/>
            </a:pPr>
            <a:r>
              <a:rPr lang="en-US" sz="2800" b="1" dirty="0">
                <a:solidFill>
                  <a:srgbClr val="000000"/>
                </a:solidFill>
                <a:ea typeface="Roboto Bold"/>
                <a:cs typeface="Roboto Bold"/>
                <a:sym typeface="Roboto Bold"/>
              </a:rPr>
              <a:t>Policyholder Details</a:t>
            </a:r>
            <a:r>
              <a:rPr lang="en-US" sz="2800" dirty="0">
                <a:solidFill>
                  <a:srgbClr val="000000"/>
                </a:solidFill>
                <a:ea typeface="Roboto"/>
                <a:cs typeface="Roboto"/>
                <a:sym typeface="Roboto"/>
              </a:rPr>
              <a:t> - age, income, employment, policy tenure</a:t>
            </a:r>
          </a:p>
        </p:txBody>
      </p:sp>
      <p:sp>
        <p:nvSpPr>
          <p:cNvPr id="8" name="TextBox 8"/>
          <p:cNvSpPr txBox="1"/>
          <p:nvPr/>
        </p:nvSpPr>
        <p:spPr>
          <a:xfrm>
            <a:off x="1408179" y="5727493"/>
            <a:ext cx="7703161" cy="278281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Why synthetic data?</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b="1" dirty="0">
                <a:solidFill>
                  <a:srgbClr val="000000"/>
                </a:solidFill>
                <a:ea typeface="Roboto Bold"/>
                <a:cs typeface="Roboto Bold"/>
                <a:sym typeface="Roboto Bold"/>
              </a:rPr>
              <a:t>Safe &amp; Ethical</a:t>
            </a:r>
            <a:r>
              <a:rPr lang="en-US" sz="2800" dirty="0">
                <a:solidFill>
                  <a:srgbClr val="000000"/>
                </a:solidFill>
                <a:ea typeface="Roboto"/>
                <a:cs typeface="Roboto"/>
                <a:sym typeface="Roboto"/>
              </a:rPr>
              <a:t> - No real customer data involved</a:t>
            </a:r>
          </a:p>
          <a:p>
            <a:pPr marL="474979" lvl="1" indent="-237490" algn="l">
              <a:lnSpc>
                <a:spcPts val="3079"/>
              </a:lnSpc>
              <a:buFont typeface="Arial"/>
              <a:buChar char="•"/>
            </a:pPr>
            <a:r>
              <a:rPr lang="en-US" sz="2800" b="1" dirty="0">
                <a:solidFill>
                  <a:srgbClr val="000000"/>
                </a:solidFill>
                <a:ea typeface="Roboto Bold"/>
                <a:cs typeface="Roboto Bold"/>
                <a:sym typeface="Roboto Bold"/>
              </a:rPr>
              <a:t>Rare Case Coverage</a:t>
            </a:r>
            <a:r>
              <a:rPr lang="en-US" sz="2800" dirty="0">
                <a:solidFill>
                  <a:srgbClr val="000000"/>
                </a:solidFill>
                <a:ea typeface="Roboto"/>
                <a:cs typeface="Roboto"/>
                <a:sym typeface="Roboto"/>
              </a:rPr>
              <a:t> - Helps model infrequent fraud types</a:t>
            </a:r>
          </a:p>
          <a:p>
            <a:pPr marL="474979" lvl="1" indent="-237490" algn="l">
              <a:lnSpc>
                <a:spcPts val="3079"/>
              </a:lnSpc>
              <a:buFont typeface="Arial"/>
              <a:buChar char="•"/>
            </a:pPr>
            <a:r>
              <a:rPr lang="en-US" sz="2800" b="1" dirty="0">
                <a:solidFill>
                  <a:srgbClr val="000000"/>
                </a:solidFill>
                <a:ea typeface="Roboto Bold"/>
                <a:cs typeface="Roboto Bold"/>
                <a:sym typeface="Roboto Bold"/>
              </a:rPr>
              <a:t>Scalable Testing</a:t>
            </a:r>
            <a:r>
              <a:rPr lang="en-US" sz="2800" dirty="0">
                <a:solidFill>
                  <a:srgbClr val="000000"/>
                </a:solidFill>
                <a:ea typeface="Roboto"/>
                <a:cs typeface="Roboto"/>
                <a:sym typeface="Roboto"/>
              </a:rPr>
              <a:t> - Clean, labeled data for effective training</a:t>
            </a:r>
          </a:p>
        </p:txBody>
      </p:sp>
      <p:sp>
        <p:nvSpPr>
          <p:cNvPr id="9" name="TextBox 8">
            <a:extLst>
              <a:ext uri="{FF2B5EF4-FFF2-40B4-BE49-F238E27FC236}">
                <a16:creationId xmlns:a16="http://schemas.microsoft.com/office/drawing/2014/main" id="{3596CDA6-780F-E98E-E6C4-FBD7CE50945F}"/>
              </a:ext>
            </a:extLst>
          </p:cNvPr>
          <p:cNvSpPr txBox="1"/>
          <p:nvPr/>
        </p:nvSpPr>
        <p:spPr>
          <a:xfrm>
            <a:off x="9519556" y="6527194"/>
            <a:ext cx="7703161" cy="278281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Modelling Techniques Used:</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Bold"/>
                <a:cs typeface="Roboto Bold"/>
                <a:sym typeface="Roboto Bold"/>
              </a:rPr>
              <a:t>Logistic Regression</a:t>
            </a:r>
          </a:p>
          <a:p>
            <a:pPr marL="474979" lvl="1" indent="-237490" algn="l">
              <a:lnSpc>
                <a:spcPts val="3079"/>
              </a:lnSpc>
              <a:buFont typeface="Arial"/>
              <a:buChar char="•"/>
            </a:pPr>
            <a:r>
              <a:rPr lang="en-US" sz="2800" dirty="0">
                <a:solidFill>
                  <a:srgbClr val="000000"/>
                </a:solidFill>
                <a:ea typeface="Roboto Bold"/>
                <a:cs typeface="Roboto Bold"/>
                <a:sym typeface="Roboto Bold"/>
              </a:rPr>
              <a:t>Decision Tree</a:t>
            </a:r>
          </a:p>
          <a:p>
            <a:pPr marL="474979" lvl="1" indent="-237490" algn="l">
              <a:lnSpc>
                <a:spcPts val="3079"/>
              </a:lnSpc>
              <a:buFont typeface="Arial"/>
              <a:buChar char="•"/>
            </a:pPr>
            <a:r>
              <a:rPr lang="en-US" sz="2800" dirty="0">
                <a:solidFill>
                  <a:srgbClr val="000000"/>
                </a:solidFill>
                <a:ea typeface="Roboto Bold"/>
                <a:cs typeface="Roboto Bold"/>
                <a:sym typeface="Roboto Bold"/>
              </a:rPr>
              <a:t>Random Forest</a:t>
            </a:r>
          </a:p>
          <a:p>
            <a:pPr marL="474979" lvl="1" indent="-237490" algn="l">
              <a:lnSpc>
                <a:spcPts val="3079"/>
              </a:lnSpc>
              <a:buFont typeface="Arial"/>
              <a:buChar char="•"/>
            </a:pPr>
            <a:r>
              <a:rPr lang="en-US" sz="2800" dirty="0" err="1">
                <a:solidFill>
                  <a:srgbClr val="000000"/>
                </a:solidFill>
                <a:ea typeface="Roboto Bold"/>
                <a:cs typeface="Roboto Bold"/>
                <a:sym typeface="Roboto Bold"/>
              </a:rPr>
              <a:t>XGBoost</a:t>
            </a:r>
            <a:r>
              <a:rPr lang="en-US" sz="2800" dirty="0">
                <a:solidFill>
                  <a:srgbClr val="000000"/>
                </a:solidFill>
                <a:ea typeface="Roboto Bold"/>
                <a:cs typeface="Roboto Bold"/>
                <a:sym typeface="Roboto Bold"/>
              </a:rPr>
              <a:t> (Best Performing Model)</a:t>
            </a:r>
          </a:p>
          <a:p>
            <a:pPr marL="237489" lvl="1" algn="l">
              <a:lnSpc>
                <a:spcPts val="3079"/>
              </a:lnSpc>
            </a:pPr>
            <a:endParaRPr lang="en-US" sz="2800" dirty="0">
              <a:solidFill>
                <a:srgbClr val="000000"/>
              </a:solidFill>
              <a:ea typeface="Roboto Bold"/>
              <a:cs typeface="Roboto Bold"/>
              <a:sym typeface="Roboto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64433" y="-301579"/>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1440839" y="1327195"/>
            <a:ext cx="8608671" cy="757087"/>
          </a:xfrm>
          <a:prstGeom prst="rect">
            <a:avLst/>
          </a:prstGeom>
        </p:spPr>
        <p:txBody>
          <a:bodyPr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Tools &amp; Approach</a:t>
            </a:r>
          </a:p>
        </p:txBody>
      </p:sp>
      <p:sp>
        <p:nvSpPr>
          <p:cNvPr id="6" name="TextBox 6"/>
          <p:cNvSpPr txBox="1"/>
          <p:nvPr/>
        </p:nvSpPr>
        <p:spPr>
          <a:xfrm>
            <a:off x="1408182" y="2455482"/>
            <a:ext cx="7703161" cy="3180358"/>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Conceptual Tools </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Fraud Triangle Theory: Pressure, opportunity, and rationalization behind fraud</a:t>
            </a:r>
          </a:p>
          <a:p>
            <a:pPr marL="474979" lvl="1" indent="-237490" algn="l">
              <a:lnSpc>
                <a:spcPts val="3079"/>
              </a:lnSpc>
              <a:buFont typeface="Arial"/>
              <a:buChar char="•"/>
            </a:pPr>
            <a:r>
              <a:rPr lang="en-US" sz="2800" dirty="0">
                <a:solidFill>
                  <a:srgbClr val="000000"/>
                </a:solidFill>
                <a:ea typeface="Roboto"/>
                <a:cs typeface="Roboto"/>
                <a:sym typeface="Roboto"/>
              </a:rPr>
              <a:t>Behavioral Segmentation: Grouping claims by risk traits (e.g., Fast Filers, Early Alerts)</a:t>
            </a:r>
          </a:p>
          <a:p>
            <a:pPr marL="474979" lvl="1" indent="-237490" algn="l">
              <a:lnSpc>
                <a:spcPts val="3079"/>
              </a:lnSpc>
              <a:buFont typeface="Arial"/>
              <a:buChar char="•"/>
            </a:pPr>
            <a:r>
              <a:rPr lang="en-US" sz="2800" dirty="0">
                <a:solidFill>
                  <a:srgbClr val="000000"/>
                </a:solidFill>
                <a:ea typeface="Roboto"/>
                <a:cs typeface="Roboto"/>
                <a:sym typeface="Roboto"/>
              </a:rPr>
              <a:t>SHAP: Explains which features influence each fraud prediction</a:t>
            </a:r>
          </a:p>
        </p:txBody>
      </p:sp>
      <p:sp>
        <p:nvSpPr>
          <p:cNvPr id="7" name="TextBox 7"/>
          <p:cNvSpPr txBox="1"/>
          <p:nvPr/>
        </p:nvSpPr>
        <p:spPr>
          <a:xfrm>
            <a:off x="10022296" y="2455482"/>
            <a:ext cx="7703161" cy="278281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Tech Stack </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Python (pandas, scikit-learn, seaborn) – Data processing and model training</a:t>
            </a:r>
          </a:p>
          <a:p>
            <a:pPr marL="474979" lvl="1" indent="-237490" algn="l">
              <a:lnSpc>
                <a:spcPts val="3079"/>
              </a:lnSpc>
              <a:buFont typeface="Arial"/>
              <a:buChar char="•"/>
            </a:pPr>
            <a:r>
              <a:rPr lang="en-US" sz="2800" dirty="0" err="1">
                <a:solidFill>
                  <a:srgbClr val="000000"/>
                </a:solidFill>
                <a:ea typeface="Roboto"/>
                <a:cs typeface="Roboto"/>
                <a:sym typeface="Roboto"/>
              </a:rPr>
              <a:t>Jupyter</a:t>
            </a:r>
            <a:r>
              <a:rPr lang="en-US" sz="2800" dirty="0">
                <a:solidFill>
                  <a:srgbClr val="000000"/>
                </a:solidFill>
                <a:ea typeface="Roboto"/>
                <a:cs typeface="Roboto"/>
                <a:sym typeface="Roboto"/>
              </a:rPr>
              <a:t> Notebook – Code execution and visualization</a:t>
            </a:r>
          </a:p>
          <a:p>
            <a:pPr marL="474979" lvl="1" indent="-237490" algn="l">
              <a:lnSpc>
                <a:spcPts val="3079"/>
              </a:lnSpc>
              <a:buFont typeface="Arial"/>
              <a:buChar char="•"/>
            </a:pPr>
            <a:r>
              <a:rPr lang="en-US" sz="2800" dirty="0">
                <a:solidFill>
                  <a:srgbClr val="000000"/>
                </a:solidFill>
                <a:ea typeface="Roboto"/>
                <a:cs typeface="Roboto"/>
                <a:sym typeface="Roboto"/>
              </a:rPr>
              <a:t>GitHub – Version control and collaboration</a:t>
            </a:r>
          </a:p>
        </p:txBody>
      </p:sp>
      <p:sp>
        <p:nvSpPr>
          <p:cNvPr id="9" name="TextBox 9"/>
          <p:cNvSpPr txBox="1"/>
          <p:nvPr/>
        </p:nvSpPr>
        <p:spPr>
          <a:xfrm>
            <a:off x="9989639" y="5866416"/>
            <a:ext cx="7703161" cy="278281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Ethical Safeguards </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Bias Monitoring – Designed features to avoid age/income bias</a:t>
            </a:r>
          </a:p>
          <a:p>
            <a:pPr marL="474979" lvl="1" indent="-237490" algn="l">
              <a:lnSpc>
                <a:spcPts val="3079"/>
              </a:lnSpc>
              <a:buFont typeface="Arial"/>
              <a:buChar char="•"/>
            </a:pPr>
            <a:r>
              <a:rPr lang="en-US" sz="2800" dirty="0">
                <a:solidFill>
                  <a:srgbClr val="000000"/>
                </a:solidFill>
                <a:ea typeface="Roboto"/>
                <a:cs typeface="Roboto"/>
                <a:sym typeface="Roboto"/>
              </a:rPr>
              <a:t>Synthetic Data – No use of real customer info</a:t>
            </a:r>
          </a:p>
          <a:p>
            <a:pPr marL="474979" lvl="1" indent="-237490" algn="l">
              <a:lnSpc>
                <a:spcPts val="3079"/>
              </a:lnSpc>
              <a:buFont typeface="Arial"/>
              <a:buChar char="•"/>
            </a:pPr>
            <a:r>
              <a:rPr lang="en-US" sz="2800" dirty="0">
                <a:solidFill>
                  <a:srgbClr val="000000"/>
                </a:solidFill>
                <a:ea typeface="Roboto"/>
                <a:cs typeface="Roboto"/>
                <a:sym typeface="Roboto"/>
              </a:rPr>
              <a:t>INFORMS Ethics – Aligned with principles of fairness, transparency, and accountability</a:t>
            </a:r>
          </a:p>
        </p:txBody>
      </p:sp>
      <p:sp>
        <p:nvSpPr>
          <p:cNvPr id="10" name="TextBox 8">
            <a:extLst>
              <a:ext uri="{FF2B5EF4-FFF2-40B4-BE49-F238E27FC236}">
                <a16:creationId xmlns:a16="http://schemas.microsoft.com/office/drawing/2014/main" id="{08633492-E3D5-7B73-6288-2FE2450431FA}"/>
              </a:ext>
            </a:extLst>
          </p:cNvPr>
          <p:cNvSpPr txBox="1"/>
          <p:nvPr/>
        </p:nvSpPr>
        <p:spPr>
          <a:xfrm>
            <a:off x="1593239" y="6253565"/>
            <a:ext cx="7703161" cy="1192634"/>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Approach:  </a:t>
            </a:r>
            <a:r>
              <a:rPr lang="en-US" sz="2800" dirty="0">
                <a:solidFill>
                  <a:srgbClr val="000000"/>
                </a:solidFill>
                <a:ea typeface="Roboto Bold"/>
                <a:cs typeface="Roboto Bold"/>
                <a:sym typeface="Roboto Bold"/>
              </a:rPr>
              <a:t>Risk-Based Segmentation using rule-based logic (e.g., high claim + fast submission) to classify fraud risk level.</a:t>
            </a:r>
            <a:endParaRPr lang="en-US" sz="2800" dirty="0">
              <a:solidFill>
                <a:srgbClr val="000000"/>
              </a:solidFill>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C1D5DE">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flipH="1">
            <a:off x="-152400" y="-301580"/>
            <a:ext cx="7489299" cy="3918447"/>
          </a:xfrm>
          <a:custGeom>
            <a:avLst/>
            <a:gdLst/>
            <a:ahLst/>
            <a:cxnLst/>
            <a:rect l="l" t="t" r="r" b="b"/>
            <a:pathLst>
              <a:path w="7489299" h="3918447">
                <a:moveTo>
                  <a:pt x="7489299" y="0"/>
                </a:moveTo>
                <a:lnTo>
                  <a:pt x="0" y="0"/>
                </a:lnTo>
                <a:lnTo>
                  <a:pt x="0" y="3918447"/>
                </a:lnTo>
                <a:lnTo>
                  <a:pt x="7489299" y="3918447"/>
                </a:lnTo>
                <a:lnTo>
                  <a:pt x="7489299" y="0"/>
                </a:lnTo>
                <a:close/>
              </a:path>
            </a:pathLst>
          </a:custGeom>
          <a:blipFill>
            <a:blip r:embed="rId2"/>
            <a:stretch>
              <a:fillRect l="-7693" t="-146396" r="-54504" b="-18271"/>
            </a:stretch>
          </a:blipFill>
        </p:spPr>
        <p:txBody>
          <a:bodyPr/>
          <a:lstStyle/>
          <a:p>
            <a:endParaRPr lang="en-IN"/>
          </a:p>
        </p:txBody>
      </p:sp>
      <p:sp>
        <p:nvSpPr>
          <p:cNvPr id="3" name="AutoShape 3"/>
          <p:cNvSpPr/>
          <p:nvPr/>
        </p:nvSpPr>
        <p:spPr>
          <a:xfrm>
            <a:off x="-498555" y="102870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4" name="AutoShape 4"/>
          <p:cNvSpPr/>
          <p:nvPr/>
        </p:nvSpPr>
        <p:spPr>
          <a:xfrm>
            <a:off x="-346155" y="9277350"/>
            <a:ext cx="19285111"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1384378" y="1366542"/>
            <a:ext cx="8608671" cy="757087"/>
          </a:xfrm>
          <a:prstGeom prst="rect">
            <a:avLst/>
          </a:prstGeom>
        </p:spPr>
        <p:txBody>
          <a:bodyPr lIns="0" tIns="0" rIns="0" bIns="0" rtlCol="0" anchor="t">
            <a:spAutoFit/>
          </a:bodyPr>
          <a:lstStyle/>
          <a:p>
            <a:pPr algn="l">
              <a:lnSpc>
                <a:spcPts val="6293"/>
              </a:lnSpc>
            </a:pPr>
            <a:r>
              <a:rPr lang="en-US" sz="4495" b="1" dirty="0">
                <a:solidFill>
                  <a:srgbClr val="000000"/>
                </a:solidFill>
                <a:latin typeface="Merriweather Bold"/>
                <a:ea typeface="Merriweather Bold"/>
                <a:cs typeface="Merriweather Bold"/>
                <a:sym typeface="Merriweather Bold"/>
              </a:rPr>
              <a:t>Execution</a:t>
            </a:r>
          </a:p>
        </p:txBody>
      </p:sp>
      <p:sp>
        <p:nvSpPr>
          <p:cNvPr id="6" name="TextBox 6"/>
          <p:cNvSpPr txBox="1"/>
          <p:nvPr/>
        </p:nvSpPr>
        <p:spPr>
          <a:xfrm>
            <a:off x="1384378" y="2597289"/>
            <a:ext cx="11208361" cy="2782813"/>
          </a:xfrm>
          <a:prstGeom prst="rect">
            <a:avLst/>
          </a:prstGeom>
        </p:spPr>
        <p:txBody>
          <a:bodyPr wrap="square" lIns="0" tIns="0" rIns="0" bIns="0" rtlCol="0" anchor="t">
            <a:spAutoFit/>
          </a:bodyPr>
          <a:lstStyle/>
          <a:p>
            <a:pPr algn="l">
              <a:lnSpc>
                <a:spcPts val="3079"/>
              </a:lnSpc>
            </a:pPr>
            <a:r>
              <a:rPr lang="en-US" sz="2800" b="1" dirty="0">
                <a:solidFill>
                  <a:srgbClr val="000000"/>
                </a:solidFill>
                <a:ea typeface="Roboto Bold"/>
                <a:cs typeface="Roboto Bold"/>
                <a:sym typeface="Roboto Bold"/>
              </a:rPr>
              <a:t>Steps: </a:t>
            </a:r>
          </a:p>
          <a:p>
            <a:pPr algn="l">
              <a:lnSpc>
                <a:spcPts val="3079"/>
              </a:lnSpc>
            </a:pPr>
            <a:endParaRPr lang="en-US" sz="2800" b="1" dirty="0">
              <a:solidFill>
                <a:srgbClr val="000000"/>
              </a:solidFill>
              <a:ea typeface="Roboto Bold"/>
              <a:cs typeface="Roboto Bold"/>
              <a:sym typeface="Roboto Bold"/>
            </a:endParaRPr>
          </a:p>
          <a:p>
            <a:pPr algn="l">
              <a:lnSpc>
                <a:spcPts val="3079"/>
              </a:lnSpc>
            </a:pPr>
            <a:r>
              <a:rPr lang="en-US" sz="2800" dirty="0">
                <a:solidFill>
                  <a:srgbClr val="000000"/>
                </a:solidFill>
                <a:ea typeface="Roboto"/>
                <a:cs typeface="Roboto"/>
                <a:sym typeface="Roboto"/>
              </a:rPr>
              <a:t> → Data Cleaning: Handle missing values and inconsistencies</a:t>
            </a:r>
          </a:p>
          <a:p>
            <a:pPr algn="l">
              <a:lnSpc>
                <a:spcPts val="3079"/>
              </a:lnSpc>
            </a:pPr>
            <a:r>
              <a:rPr lang="en-US" sz="2800" dirty="0">
                <a:solidFill>
                  <a:srgbClr val="000000"/>
                </a:solidFill>
                <a:ea typeface="Roboto"/>
                <a:cs typeface="Roboto"/>
                <a:sym typeface="Roboto"/>
              </a:rPr>
              <a:t> → Feature Engineering: Create and transform variables for modeling </a:t>
            </a:r>
          </a:p>
          <a:p>
            <a:pPr algn="l">
              <a:lnSpc>
                <a:spcPts val="3079"/>
              </a:lnSpc>
            </a:pPr>
            <a:r>
              <a:rPr lang="en-US" sz="2800" dirty="0">
                <a:solidFill>
                  <a:srgbClr val="000000"/>
                </a:solidFill>
                <a:ea typeface="Roboto"/>
                <a:cs typeface="Roboto"/>
                <a:sym typeface="Roboto"/>
              </a:rPr>
              <a:t> → Fraud Segmentation: Apply rule-based segmentation for risk classification</a:t>
            </a:r>
          </a:p>
          <a:p>
            <a:pPr algn="l">
              <a:lnSpc>
                <a:spcPts val="3079"/>
              </a:lnSpc>
            </a:pPr>
            <a:r>
              <a:rPr lang="en-US" sz="2800" dirty="0">
                <a:solidFill>
                  <a:srgbClr val="000000"/>
                </a:solidFill>
                <a:ea typeface="Roboto"/>
                <a:cs typeface="Roboto"/>
                <a:sym typeface="Roboto"/>
              </a:rPr>
              <a:t> → Model Building: Train and evaluate ML models</a:t>
            </a:r>
          </a:p>
          <a:p>
            <a:pPr algn="l">
              <a:lnSpc>
                <a:spcPts val="3079"/>
              </a:lnSpc>
            </a:pPr>
            <a:r>
              <a:rPr lang="en-US" sz="2800" dirty="0">
                <a:solidFill>
                  <a:srgbClr val="000000"/>
                </a:solidFill>
                <a:ea typeface="Roboto"/>
                <a:cs typeface="Roboto"/>
                <a:sym typeface="Roboto"/>
              </a:rPr>
              <a:t> → Ethics &amp; Operational Planning: Assess model bias and ensure responsible</a:t>
            </a:r>
          </a:p>
        </p:txBody>
      </p:sp>
      <p:sp>
        <p:nvSpPr>
          <p:cNvPr id="7" name="TextBox 7"/>
          <p:cNvSpPr txBox="1"/>
          <p:nvPr/>
        </p:nvSpPr>
        <p:spPr>
          <a:xfrm>
            <a:off x="10591800" y="5850408"/>
            <a:ext cx="6477000" cy="2782813"/>
          </a:xfrm>
          <a:prstGeom prst="rect">
            <a:avLst/>
          </a:prstGeom>
        </p:spPr>
        <p:txBody>
          <a:bodyPr wrap="square" lIns="0" tIns="0" rIns="0" bIns="0" rtlCol="0" anchor="t">
            <a:spAutoFit/>
          </a:bodyPr>
          <a:lstStyle/>
          <a:p>
            <a:pPr algn="l">
              <a:lnSpc>
                <a:spcPts val="3079"/>
              </a:lnSpc>
            </a:pPr>
            <a:r>
              <a:rPr lang="en-US" sz="2800" b="1" dirty="0">
                <a:solidFill>
                  <a:srgbClr val="000000"/>
                </a:solidFill>
                <a:ea typeface="Roboto Bold"/>
                <a:cs typeface="Roboto Bold"/>
                <a:sym typeface="Roboto Bold"/>
              </a:rPr>
              <a:t>Deliverables: </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Trained ML Model (Logistic Regression, </a:t>
            </a:r>
            <a:r>
              <a:rPr lang="en-IN" sz="2800" dirty="0" err="1"/>
              <a:t>XGBoost</a:t>
            </a:r>
            <a:r>
              <a:rPr lang="en-IN" sz="2800" dirty="0"/>
              <a:t>, etc.</a:t>
            </a:r>
            <a:r>
              <a:rPr lang="en-US" sz="2800" dirty="0">
                <a:solidFill>
                  <a:srgbClr val="000000"/>
                </a:solidFill>
                <a:ea typeface="Roboto"/>
                <a:cs typeface="Roboto"/>
                <a:sym typeface="Roboto"/>
              </a:rPr>
              <a:t>)</a:t>
            </a:r>
          </a:p>
          <a:p>
            <a:pPr marL="474979" lvl="1" indent="-237490" algn="l">
              <a:lnSpc>
                <a:spcPts val="3079"/>
              </a:lnSpc>
              <a:buFont typeface="Arial"/>
              <a:buChar char="•"/>
            </a:pPr>
            <a:r>
              <a:rPr lang="en-US" sz="2800" dirty="0">
                <a:solidFill>
                  <a:srgbClr val="000000"/>
                </a:solidFill>
                <a:ea typeface="Roboto"/>
                <a:cs typeface="Roboto"/>
                <a:sym typeface="Roboto"/>
              </a:rPr>
              <a:t>Risk Segmentation Map based on business rules</a:t>
            </a:r>
          </a:p>
          <a:p>
            <a:pPr marL="474979" lvl="1" indent="-237490" algn="l">
              <a:lnSpc>
                <a:spcPts val="3079"/>
              </a:lnSpc>
              <a:buFont typeface="Arial"/>
              <a:buChar char="•"/>
            </a:pPr>
            <a:r>
              <a:rPr lang="en-US" sz="2800" dirty="0">
                <a:solidFill>
                  <a:srgbClr val="000000"/>
                </a:solidFill>
                <a:ea typeface="Roboto"/>
                <a:cs typeface="Roboto"/>
                <a:sym typeface="Roboto"/>
              </a:rPr>
              <a:t>Ethics &amp; Bias Impact Assessment</a:t>
            </a:r>
          </a:p>
        </p:txBody>
      </p:sp>
      <p:sp>
        <p:nvSpPr>
          <p:cNvPr id="8" name="TextBox 8"/>
          <p:cNvSpPr txBox="1"/>
          <p:nvPr/>
        </p:nvSpPr>
        <p:spPr>
          <a:xfrm>
            <a:off x="1384378" y="5850409"/>
            <a:ext cx="7703161" cy="2782813"/>
          </a:xfrm>
          <a:prstGeom prst="rect">
            <a:avLst/>
          </a:prstGeom>
        </p:spPr>
        <p:txBody>
          <a:bodyPr lIns="0" tIns="0" rIns="0" bIns="0" rtlCol="0" anchor="t">
            <a:spAutoFit/>
          </a:bodyPr>
          <a:lstStyle/>
          <a:p>
            <a:pPr algn="l">
              <a:lnSpc>
                <a:spcPts val="3079"/>
              </a:lnSpc>
            </a:pPr>
            <a:r>
              <a:rPr lang="en-US" sz="2800" b="1" dirty="0">
                <a:solidFill>
                  <a:srgbClr val="000000"/>
                </a:solidFill>
                <a:ea typeface="Roboto Bold"/>
                <a:cs typeface="Roboto Bold"/>
                <a:sym typeface="Roboto Bold"/>
              </a:rPr>
              <a:t>Output: </a:t>
            </a:r>
          </a:p>
          <a:p>
            <a:pPr algn="l">
              <a:lnSpc>
                <a:spcPts val="3079"/>
              </a:lnSpc>
            </a:pPr>
            <a:endParaRPr lang="en-US" sz="2800" b="1" dirty="0">
              <a:solidFill>
                <a:srgbClr val="000000"/>
              </a:solidFill>
              <a:ea typeface="Roboto Bold"/>
              <a:cs typeface="Roboto Bold"/>
              <a:sym typeface="Roboto Bold"/>
            </a:endParaRPr>
          </a:p>
          <a:p>
            <a:pPr marL="474979" lvl="1" indent="-237490" algn="l">
              <a:lnSpc>
                <a:spcPts val="3079"/>
              </a:lnSpc>
              <a:buFont typeface="Arial"/>
              <a:buChar char="•"/>
            </a:pPr>
            <a:r>
              <a:rPr lang="en-US" sz="2800" dirty="0">
                <a:solidFill>
                  <a:srgbClr val="000000"/>
                </a:solidFill>
                <a:ea typeface="Roboto"/>
                <a:cs typeface="Roboto"/>
                <a:sym typeface="Roboto"/>
              </a:rPr>
              <a:t>Fraud Risk Score assigned to each claim</a:t>
            </a:r>
          </a:p>
          <a:p>
            <a:pPr marL="474979" lvl="1" indent="-237490" algn="l">
              <a:lnSpc>
                <a:spcPts val="3079"/>
              </a:lnSpc>
              <a:buFont typeface="Arial"/>
              <a:buChar char="•"/>
            </a:pPr>
            <a:r>
              <a:rPr lang="en-US" sz="2800" dirty="0">
                <a:solidFill>
                  <a:srgbClr val="000000"/>
                </a:solidFill>
                <a:ea typeface="Roboto"/>
                <a:cs typeface="Roboto"/>
                <a:sym typeface="Roboto"/>
              </a:rPr>
              <a:t>Segment Classification: Fraud / Non-Fraud</a:t>
            </a:r>
          </a:p>
          <a:p>
            <a:pPr marL="474979" lvl="1" indent="-237490" algn="l">
              <a:lnSpc>
                <a:spcPts val="3079"/>
              </a:lnSpc>
              <a:buFont typeface="Arial"/>
              <a:buChar char="•"/>
            </a:pPr>
            <a:r>
              <a:rPr lang="en-US" sz="2800" dirty="0">
                <a:solidFill>
                  <a:srgbClr val="000000"/>
                </a:solidFill>
                <a:ea typeface="Roboto"/>
                <a:cs typeface="Roboto"/>
                <a:sym typeface="Roboto"/>
              </a:rPr>
              <a:t>Risk Triage Workflow</a:t>
            </a:r>
          </a:p>
          <a:p>
            <a:pPr marL="237489" lvl="1" algn="l">
              <a:lnSpc>
                <a:spcPts val="3079"/>
              </a:lnSpc>
            </a:pPr>
            <a:r>
              <a:rPr lang="en-US" sz="2800" dirty="0">
                <a:solidFill>
                  <a:srgbClr val="000000"/>
                </a:solidFill>
                <a:ea typeface="Roboto"/>
                <a:cs typeface="Roboto"/>
                <a:sym typeface="Roboto"/>
              </a:rPr>
              <a:t> → Claims </a:t>
            </a:r>
            <a:r>
              <a:rPr lang="en-IN" sz="2800" dirty="0"/>
              <a:t>prioritized</a:t>
            </a:r>
            <a:r>
              <a:rPr lang="en-US" sz="2800" dirty="0">
                <a:solidFill>
                  <a:srgbClr val="000000"/>
                </a:solidFill>
                <a:ea typeface="Roboto"/>
                <a:cs typeface="Roboto"/>
                <a:sym typeface="Roboto"/>
              </a:rPr>
              <a:t> as High / Medium / Low Risk for investigation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231</TotalTime>
  <Words>1395</Words>
  <Application>Microsoft Office PowerPoint</Application>
  <PresentationFormat>Custom</PresentationFormat>
  <Paragraphs>149</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Roboto</vt:lpstr>
      <vt:lpstr>Calibri</vt:lpstr>
      <vt:lpstr>Archivo Black</vt:lpstr>
      <vt:lpstr>Roboto Bold</vt:lpstr>
      <vt:lpstr>Aptos</vt:lpstr>
      <vt:lpstr>Merriweather Bold</vt:lpstr>
      <vt:lpstr>Calibri (MS)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FraudDetectionTeam113</dc:title>
  <cp:lastModifiedBy>Shubham Prasad (Student)</cp:lastModifiedBy>
  <cp:revision>7</cp:revision>
  <dcterms:created xsi:type="dcterms:W3CDTF">2006-08-16T00:00:00Z</dcterms:created>
  <dcterms:modified xsi:type="dcterms:W3CDTF">2025-05-07T04:53:11Z</dcterms:modified>
  <dc:identifier>DAGmE59KbP4</dc:identifier>
</cp:coreProperties>
</file>

<file path=docProps/thumbnail.jpeg>
</file>